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61"/>
  </p:notesMasterIdLst>
  <p:sldIdLst>
    <p:sldId id="257" r:id="rId4"/>
    <p:sldId id="263" r:id="rId5"/>
    <p:sldId id="262" r:id="rId6"/>
    <p:sldId id="32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315" r:id="rId16"/>
    <p:sldId id="32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17" r:id="rId33"/>
    <p:sldId id="287" r:id="rId34"/>
    <p:sldId id="288" r:id="rId35"/>
    <p:sldId id="316" r:id="rId36"/>
    <p:sldId id="322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318" r:id="rId47"/>
    <p:sldId id="323" r:id="rId48"/>
    <p:sldId id="319" r:id="rId49"/>
    <p:sldId id="324" r:id="rId50"/>
    <p:sldId id="325" r:id="rId51"/>
    <p:sldId id="326" r:id="rId52"/>
    <p:sldId id="327" r:id="rId53"/>
    <p:sldId id="328" r:id="rId54"/>
    <p:sldId id="303" r:id="rId55"/>
    <p:sldId id="298" r:id="rId56"/>
    <p:sldId id="299" r:id="rId57"/>
    <p:sldId id="300" r:id="rId58"/>
    <p:sldId id="301" r:id="rId59"/>
    <p:sldId id="302" r:id="rId60"/>
  </p:sldIdLst>
  <p:sldSz cx="10969625" cy="6170613"/>
  <p:notesSz cx="6858000" cy="9144000"/>
  <p:custDataLst>
    <p:tags r:id="rId6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EB3C80D-225B-41B0-BC3F-F7558D614A27}">
          <p14:sldIdLst>
            <p14:sldId id="257"/>
            <p14:sldId id="263"/>
            <p14:sldId id="262"/>
            <p14:sldId id="320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15"/>
            <p14:sldId id="32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317"/>
            <p14:sldId id="287"/>
            <p14:sldId id="288"/>
            <p14:sldId id="316"/>
            <p14:sldId id="322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18"/>
            <p14:sldId id="323"/>
            <p14:sldId id="319"/>
            <p14:sldId id="324"/>
            <p14:sldId id="325"/>
            <p14:sldId id="326"/>
            <p14:sldId id="327"/>
            <p14:sldId id="328"/>
            <p14:sldId id="303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25F6B"/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1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1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3543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ala Digital_Video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" y="-13648"/>
            <a:ext cx="10969625" cy="6184261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  <a:latin typeface="+mn-lt"/>
              </a:rPr>
              <a:t>Powertrain Solutions | CtP/ETS | 2019-08-12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rgbClr val="B2B3B5"/>
                </a:solidFill>
                <a:latin typeface="+mn-lt"/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00" kern="0" baseline="0" dirty="0">
              <a:solidFill>
                <a:srgbClr val="B2B3B5"/>
              </a:solidFill>
              <a:latin typeface="+mn-lt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7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1.jpeg"/><Relationship Id="rId2" Type="http://schemas.openxmlformats.org/officeDocument/2006/relationships/hyperlink" Target="https://raw.githubusercontent.com/selva86/datasets/master/BostonHousing.csv" TargetMode="Externa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25F6B"/>
                </a:solidFill>
              </a:rPr>
              <a:t>P</a:t>
            </a:r>
            <a:r>
              <a:rPr lang="en-GB" dirty="0" smtClean="0">
                <a:solidFill>
                  <a:srgbClr val="525F6B"/>
                </a:solidFill>
              </a:rPr>
              <a:t>andas</a:t>
            </a:r>
            <a:endParaRPr lang="en-GB" dirty="0">
              <a:solidFill>
                <a:srgbClr val="525F6B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00" y="907200"/>
            <a:ext cx="5543550" cy="1333500"/>
          </a:xfrm>
          <a:prstGeom prst="rect">
            <a:avLst/>
          </a:prstGeom>
        </p:spPr>
      </p:pic>
      <p:sp>
        <p:nvSpPr>
          <p:cNvPr id="12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endParaRPr lang="pt-BR" b="1" dirty="0" smtClean="0"/>
          </a:p>
          <a:p>
            <a:pPr algn="just" fontAlgn="auto">
              <a:spcAft>
                <a:spcPts val="0"/>
              </a:spcAft>
            </a:pPr>
            <a:endParaRPr lang="pt-BR" b="1" dirty="0" smtClean="0"/>
          </a:p>
          <a:p>
            <a:pPr algn="just" fontAlgn="auto">
              <a:spcAft>
                <a:spcPts val="0"/>
              </a:spcAft>
            </a:pPr>
            <a:endParaRPr lang="pt-BR" b="1" dirty="0"/>
          </a:p>
          <a:p>
            <a:pPr algn="just" fontAlgn="auto">
              <a:spcAft>
                <a:spcPts val="0"/>
              </a:spcAft>
            </a:pPr>
            <a:r>
              <a:rPr lang="pt-BR" b="1" dirty="0" smtClean="0"/>
              <a:t>pandas</a:t>
            </a:r>
            <a:r>
              <a:rPr lang="pt-BR" dirty="0" smtClean="0"/>
              <a:t> (</a:t>
            </a:r>
            <a:r>
              <a:rPr lang="pt-BR" dirty="0" smtClean="0">
                <a:hlinkClick r:id="rId3"/>
              </a:rPr>
              <a:t>https://pandas.pydata.org</a:t>
            </a:r>
            <a:r>
              <a:rPr lang="pt-BR" dirty="0" smtClean="0"/>
              <a:t>) é uma biblioteca Python utilizada para manipulação e análise de dados. Oferece estruturas de dados rápidas, flexíveis e expressivas, projetadas para tornar o trabalho com dados “relacionais” ou “rotulados” fáceis e intuitivos.</a:t>
            </a:r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As duas principais estruturas de dados dos pandas, </a:t>
            </a:r>
            <a:r>
              <a:rPr lang="pt-BR" b="1" dirty="0" smtClean="0"/>
              <a:t>Series</a:t>
            </a:r>
            <a:r>
              <a:rPr lang="pt-BR" dirty="0" smtClean="0"/>
              <a:t> (unidimensional) e </a:t>
            </a:r>
            <a:r>
              <a:rPr lang="pt-BR" b="1" dirty="0" err="1" smtClean="0"/>
              <a:t>DataFrame</a:t>
            </a:r>
            <a:r>
              <a:rPr lang="pt-BR" dirty="0" smtClean="0"/>
              <a:t> (bidimensional), lidam com a grande maioria dos casos de uso típico em finanças, estatística, ciências sociais e muitas áreas de engenharia.</a:t>
            </a:r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O modo mais comum para se importar a biblioteca pandas é da seguinte forma:</a:t>
            </a:r>
          </a:p>
          <a:p>
            <a:pPr lvl="1" algn="just" fontAlgn="auto">
              <a:spcAft>
                <a:spcPts val="0"/>
              </a:spcAft>
            </a:pPr>
            <a:endParaRPr lang="pt-BR" dirty="0" smtClean="0"/>
          </a:p>
          <a:p>
            <a:pPr lvl="1" algn="just" fontAlgn="auto">
              <a:spcAft>
                <a:spcPts val="0"/>
              </a:spcAft>
            </a:pPr>
            <a:endParaRPr lang="pt-BR" dirty="0"/>
          </a:p>
          <a:p>
            <a:pPr lvl="1" algn="just" fontAlgn="auto">
              <a:spcAft>
                <a:spcPts val="0"/>
              </a:spcAft>
            </a:pPr>
            <a:r>
              <a:rPr lang="pt-BR" dirty="0" smtClean="0"/>
              <a:t>Utiliza-se a nomenclatura </a:t>
            </a:r>
            <a:r>
              <a:rPr lang="pt-BR" dirty="0" err="1" smtClean="0"/>
              <a:t>pd</a:t>
            </a:r>
            <a:r>
              <a:rPr lang="pt-BR" dirty="0" smtClean="0"/>
              <a:t> como um </a:t>
            </a:r>
            <a:r>
              <a:rPr lang="pt-BR" i="1" dirty="0" smtClean="0"/>
              <a:t>alias</a:t>
            </a:r>
            <a:r>
              <a:rPr lang="pt-BR" dirty="0" smtClean="0"/>
              <a:t> para a biblioteca.</a:t>
            </a:r>
          </a:p>
          <a:p>
            <a:pPr algn="just"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037" y="4699793"/>
            <a:ext cx="3524250" cy="504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69513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95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5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25F6B"/>
                </a:solidFill>
              </a:rPr>
              <a:t>Series</a:t>
            </a:r>
          </a:p>
        </p:txBody>
      </p:sp>
      <p:sp>
        <p:nvSpPr>
          <p:cNvPr id="14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mtClean="0"/>
              <a:t>Ainda podemos criar Series a partir de outros tipos de dados.</a:t>
            </a:r>
          </a:p>
          <a:p>
            <a:pPr fontAlgn="auto">
              <a:spcAft>
                <a:spcPts val="0"/>
              </a:spcAft>
            </a:pPr>
            <a:r>
              <a:rPr lang="pt-BR" smtClean="0"/>
              <a:t>ndarray</a:t>
            </a:r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mtClean="0"/>
          </a:p>
          <a:p>
            <a:pPr fontAlgn="auto">
              <a:spcAft>
                <a:spcPts val="0"/>
              </a:spcAft>
            </a:pPr>
            <a:r>
              <a:rPr lang="pt-BR" smtClean="0"/>
              <a:t>dict</a:t>
            </a:r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00" y="1684800"/>
            <a:ext cx="6385825" cy="192866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34" y="3872667"/>
            <a:ext cx="3487659" cy="15763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err="1" smtClean="0"/>
              <a:t>DataFrame</a:t>
            </a:r>
            <a:r>
              <a:rPr lang="pt-BR" dirty="0" smtClean="0"/>
              <a:t> é uma estrutura de dados rotulada bidimensional com colunas de tipos possivelmente diferentes. Você pode pensar nisso como uma planilha ou tabela SQL, ou um </a:t>
            </a:r>
            <a:r>
              <a:rPr lang="pt-BR" dirty="0" err="1" smtClean="0"/>
              <a:t>dict</a:t>
            </a:r>
            <a:r>
              <a:rPr lang="pt-BR" dirty="0" smtClean="0"/>
              <a:t> de objetos de uma Series. Geralmente é o objeto de pandas mais comumente usado. Como a series, o </a:t>
            </a:r>
            <a:r>
              <a:rPr lang="pt-BR" dirty="0" err="1" smtClean="0"/>
              <a:t>DataFrame</a:t>
            </a:r>
            <a:r>
              <a:rPr lang="pt-BR" dirty="0" smtClean="0"/>
              <a:t> aceita muitos tipos diferentes de entrada:</a:t>
            </a:r>
          </a:p>
          <a:p>
            <a:pPr lvl="1" algn="just" fontAlgn="auto">
              <a:spcAft>
                <a:spcPts val="0"/>
              </a:spcAft>
            </a:pPr>
            <a:r>
              <a:rPr lang="pt-BR" dirty="0" err="1" smtClean="0"/>
              <a:t>Dict</a:t>
            </a:r>
            <a:r>
              <a:rPr lang="pt-BR" dirty="0" smtClean="0"/>
              <a:t> de 1D </a:t>
            </a:r>
            <a:r>
              <a:rPr lang="pt-BR" dirty="0" err="1" smtClean="0"/>
              <a:t>ndarrays</a:t>
            </a:r>
            <a:r>
              <a:rPr lang="pt-BR" dirty="0" smtClean="0"/>
              <a:t>, listas, </a:t>
            </a:r>
            <a:r>
              <a:rPr lang="pt-BR" dirty="0" err="1" smtClean="0"/>
              <a:t>dicts</a:t>
            </a:r>
            <a:r>
              <a:rPr lang="pt-BR" dirty="0" smtClean="0"/>
              <a:t>.</a:t>
            </a:r>
            <a:endParaRPr lang="pt-BR" dirty="0"/>
          </a:p>
          <a:p>
            <a:pPr lvl="1" algn="just" fontAlgn="auto">
              <a:spcAft>
                <a:spcPts val="0"/>
              </a:spcAft>
            </a:pPr>
            <a:r>
              <a:rPr lang="pt-BR" dirty="0" smtClean="0"/>
              <a:t>2-D </a:t>
            </a:r>
            <a:r>
              <a:rPr lang="pt-BR" dirty="0" err="1" smtClean="0"/>
              <a:t>numpy.ndarray</a:t>
            </a:r>
            <a:r>
              <a:rPr lang="pt-BR" dirty="0" smtClean="0"/>
              <a:t>.</a:t>
            </a:r>
            <a:endParaRPr lang="pt-BR" dirty="0"/>
          </a:p>
          <a:p>
            <a:pPr lvl="1" algn="just" fontAlgn="auto">
              <a:spcAft>
                <a:spcPts val="0"/>
              </a:spcAft>
            </a:pPr>
            <a:r>
              <a:rPr lang="pt-BR" dirty="0" err="1" smtClean="0"/>
              <a:t>Structured</a:t>
            </a:r>
            <a:r>
              <a:rPr lang="pt-BR" dirty="0" smtClean="0"/>
              <a:t> ou </a:t>
            </a:r>
            <a:r>
              <a:rPr lang="pt-BR" dirty="0" err="1" smtClean="0"/>
              <a:t>record</a:t>
            </a:r>
            <a:r>
              <a:rPr lang="pt-BR" dirty="0" smtClean="0"/>
              <a:t> </a:t>
            </a:r>
            <a:r>
              <a:rPr lang="pt-BR" dirty="0" err="1" smtClean="0"/>
              <a:t>ndarray</a:t>
            </a:r>
            <a:r>
              <a:rPr lang="pt-BR" dirty="0" smtClean="0"/>
              <a:t>.</a:t>
            </a:r>
            <a:endParaRPr lang="pt-BR" dirty="0"/>
          </a:p>
          <a:p>
            <a:pPr lvl="1" algn="just" fontAlgn="auto">
              <a:spcAft>
                <a:spcPts val="0"/>
              </a:spcAft>
            </a:pPr>
            <a:r>
              <a:rPr lang="pt-BR" dirty="0" smtClean="0"/>
              <a:t>Uma Series.</a:t>
            </a:r>
          </a:p>
          <a:p>
            <a:pPr lvl="1" algn="just" fontAlgn="auto">
              <a:spcAft>
                <a:spcPts val="0"/>
              </a:spcAft>
            </a:pPr>
            <a:r>
              <a:rPr lang="pt-BR" dirty="0" smtClean="0"/>
              <a:t>Outro </a:t>
            </a:r>
            <a:r>
              <a:rPr lang="pt-BR" dirty="0" err="1" smtClean="0"/>
              <a:t>DataFrame</a:t>
            </a:r>
            <a:r>
              <a:rPr lang="pt-BR" dirty="0" smtClean="0"/>
              <a:t>.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O método básico para criar um </a:t>
            </a:r>
            <a:r>
              <a:rPr lang="pt-BR" dirty="0" err="1" smtClean="0"/>
              <a:t>DataFrame</a:t>
            </a:r>
            <a:r>
              <a:rPr lang="pt-BR" dirty="0" smtClean="0"/>
              <a:t> é: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80" y="4884327"/>
            <a:ext cx="3924563" cy="37164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69513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95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Voltemos ao exemplo das notas. Agora vamos criar um </a:t>
            </a:r>
            <a:r>
              <a:rPr lang="pt-BR" dirty="0" err="1" smtClean="0"/>
              <a:t>DataFrame</a:t>
            </a:r>
            <a:r>
              <a:rPr lang="pt-BR" dirty="0" smtClean="0"/>
              <a:t> que possui valores de diferentes tipos, usando um dicionário como entrada dos dados: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61" y="2024549"/>
            <a:ext cx="7034603" cy="25632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3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2.2 – Criando </a:t>
            </a:r>
            <a:r>
              <a:rPr lang="pt-BR" dirty="0" err="1" smtClean="0">
                <a:solidFill>
                  <a:srgbClr val="525F6B"/>
                </a:solidFill>
              </a:rPr>
              <a:t>dataframe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Espaço Reservado para Conteúdo 7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Crie </a:t>
            </a:r>
            <a:r>
              <a:rPr lang="pt-BR" dirty="0"/>
              <a:t>um </a:t>
            </a:r>
            <a:r>
              <a:rPr lang="pt-BR" dirty="0" err="1"/>
              <a:t>DataFrame</a:t>
            </a:r>
            <a:r>
              <a:rPr lang="pt-BR" dirty="0"/>
              <a:t> a partir de uma combinação de Series.</a:t>
            </a:r>
          </a:p>
          <a:p>
            <a:pPr marL="0" indent="0" algn="just" fontAlgn="auto">
              <a:lnSpc>
                <a:spcPct val="75000"/>
              </a:lnSpc>
              <a:spcAft>
                <a:spcPts val="0"/>
              </a:spcAft>
              <a:buNone/>
            </a:pPr>
            <a:r>
              <a:rPr lang="pt-BR" sz="2400" dirty="0"/>
              <a:t>	</a:t>
            </a:r>
            <a:r>
              <a:rPr lang="pt-BR" dirty="0">
                <a:solidFill>
                  <a:srgbClr val="0070C0"/>
                </a:solidFill>
              </a:rPr>
              <a:t>Input:</a:t>
            </a:r>
            <a:endParaRPr lang="pt-BR" sz="2400" dirty="0">
              <a:solidFill>
                <a:srgbClr val="0070C0"/>
              </a:solidFill>
            </a:endParaRPr>
          </a:p>
          <a:p>
            <a:pPr marL="0" indent="0" algn="just" fontAlgn="auto">
              <a:lnSpc>
                <a:spcPct val="75000"/>
              </a:lnSpc>
              <a:spcAft>
                <a:spcPts val="0"/>
              </a:spcAft>
              <a:buNone/>
            </a:pPr>
            <a:r>
              <a:rPr lang="pt-BR" sz="2400" dirty="0">
                <a:solidFill>
                  <a:srgbClr val="0070C0"/>
                </a:solidFill>
              </a:rPr>
              <a:t>	</a:t>
            </a:r>
            <a:r>
              <a:rPr lang="pt-BR" dirty="0">
                <a:solidFill>
                  <a:srgbClr val="0070C0"/>
                </a:solidFill>
              </a:rPr>
              <a:t>ser1 = </a:t>
            </a:r>
            <a:r>
              <a:rPr lang="pt-BR" dirty="0" err="1">
                <a:solidFill>
                  <a:srgbClr val="0070C0"/>
                </a:solidFill>
              </a:rPr>
              <a:t>pd.Series</a:t>
            </a:r>
            <a:r>
              <a:rPr lang="pt-BR" dirty="0">
                <a:solidFill>
                  <a:srgbClr val="0070C0"/>
                </a:solidFill>
              </a:rPr>
              <a:t>(</a:t>
            </a:r>
            <a:r>
              <a:rPr lang="pt-BR" dirty="0" err="1">
                <a:solidFill>
                  <a:srgbClr val="0070C0"/>
                </a:solidFill>
              </a:rPr>
              <a:t>list</a:t>
            </a:r>
            <a:r>
              <a:rPr lang="pt-BR" dirty="0">
                <a:solidFill>
                  <a:srgbClr val="0070C0"/>
                </a:solidFill>
              </a:rPr>
              <a:t>('</a:t>
            </a:r>
            <a:r>
              <a:rPr lang="pt-BR" dirty="0" err="1">
                <a:solidFill>
                  <a:srgbClr val="0070C0"/>
                </a:solidFill>
              </a:rPr>
              <a:t>abcedfghijklmnopqrstuvwxyz</a:t>
            </a:r>
            <a:r>
              <a:rPr lang="pt-BR" dirty="0">
                <a:solidFill>
                  <a:srgbClr val="0070C0"/>
                </a:solidFill>
              </a:rPr>
              <a:t>'))</a:t>
            </a:r>
          </a:p>
          <a:p>
            <a:pPr marL="0" indent="0" algn="just" fontAlgn="auto">
              <a:lnSpc>
                <a:spcPct val="75000"/>
              </a:lnSpc>
              <a:spcAft>
                <a:spcPts val="0"/>
              </a:spcAft>
              <a:buNone/>
            </a:pPr>
            <a:r>
              <a:rPr lang="pt-BR" dirty="0">
                <a:solidFill>
                  <a:srgbClr val="0070C0"/>
                </a:solidFill>
              </a:rPr>
              <a:t>	ser2 = </a:t>
            </a:r>
            <a:r>
              <a:rPr lang="pt-BR" dirty="0" err="1">
                <a:solidFill>
                  <a:srgbClr val="0070C0"/>
                </a:solidFill>
              </a:rPr>
              <a:t>pd.Series</a:t>
            </a:r>
            <a:r>
              <a:rPr lang="pt-BR" dirty="0">
                <a:solidFill>
                  <a:srgbClr val="0070C0"/>
                </a:solidFill>
              </a:rPr>
              <a:t>(</a:t>
            </a:r>
            <a:r>
              <a:rPr lang="pt-BR" dirty="0" err="1">
                <a:solidFill>
                  <a:srgbClr val="0070C0"/>
                </a:solidFill>
              </a:rPr>
              <a:t>np.arange</a:t>
            </a:r>
            <a:r>
              <a:rPr lang="pt-BR" dirty="0">
                <a:solidFill>
                  <a:srgbClr val="0070C0"/>
                </a:solidFill>
              </a:rPr>
              <a:t>(26</a:t>
            </a:r>
            <a:r>
              <a:rPr lang="pt-BR" dirty="0" smtClean="0">
                <a:solidFill>
                  <a:srgbClr val="0070C0"/>
                </a:solidFill>
              </a:rPr>
              <a:t>))</a:t>
            </a:r>
            <a:endParaRPr lang="pt-BR" dirty="0">
              <a:solidFill>
                <a:srgbClr val="0070C0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pt-BR" b="1" dirty="0" smtClean="0"/>
              <a:t>Tempo estimado: </a:t>
            </a:r>
            <a:r>
              <a:rPr lang="pt-BR" dirty="0" smtClean="0"/>
              <a:t>5 minutos.</a:t>
            </a:r>
            <a:endParaRPr lang="pt-BR" b="1" dirty="0" smtClean="0"/>
          </a:p>
          <a:p>
            <a:pPr lvl="1" fontAlgn="auto">
              <a:spcAft>
                <a:spcPts val="0"/>
              </a:spcAft>
            </a:pPr>
            <a:endParaRPr lang="pt-BR" dirty="0" smtClean="0"/>
          </a:p>
        </p:txBody>
      </p:sp>
      <p:grpSp>
        <p:nvGrpSpPr>
          <p:cNvPr id="7" name="Agrupar 6"/>
          <p:cNvGrpSpPr/>
          <p:nvPr/>
        </p:nvGrpSpPr>
        <p:grpSpPr>
          <a:xfrm>
            <a:off x="8369134" y="1425600"/>
            <a:ext cx="914400" cy="3986928"/>
            <a:chOff x="7683334" y="2009737"/>
            <a:chExt cx="914400" cy="3986928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9433" y="2268937"/>
              <a:ext cx="788301" cy="3727728"/>
            </a:xfrm>
            <a:prstGeom prst="rect">
              <a:avLst/>
            </a:prstGeom>
          </p:spPr>
        </p:pic>
        <p:sp>
          <p:nvSpPr>
            <p:cNvPr id="6" name="CaixaDeTexto 5"/>
            <p:cNvSpPr txBox="1"/>
            <p:nvPr/>
          </p:nvSpPr>
          <p:spPr>
            <a:xfrm>
              <a:off x="7683334" y="2009737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OUTPUT</a:t>
              </a:r>
            </a:p>
          </p:txBody>
        </p:sp>
      </p:grpSp>
      <p:pic>
        <p:nvPicPr>
          <p:cNvPr id="2050" name="Picture 2" descr="Resultado de imagem para panda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11" y="3066208"/>
            <a:ext cx="2355573" cy="23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Criando </a:t>
            </a:r>
            <a:r>
              <a:rPr lang="pt-BR" dirty="0" err="1" smtClean="0">
                <a:solidFill>
                  <a:srgbClr val="525F6B"/>
                </a:solidFill>
              </a:rPr>
              <a:t>dataframe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50" y="2175642"/>
            <a:ext cx="6663719" cy="179726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655379" y="2096814"/>
            <a:ext cx="7464973" cy="1481958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655379" y="3578772"/>
            <a:ext cx="7464973" cy="4572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2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Os tipos de dados que compõem as colunas podem ser verificados pelo seguinte método: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r>
              <a:rPr lang="pt-BR" dirty="0" smtClean="0"/>
              <a:t>É possível acessar os nomes das colunas: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368" y="1699416"/>
            <a:ext cx="2578922" cy="164826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67" y="3995684"/>
            <a:ext cx="7853124" cy="60587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mtClean="0"/>
              <a:t>Assim como os nomes das colunas são utilizadas para acessar os seus valores:</a:t>
            </a:r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z="1200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z="1100" smtClean="0"/>
          </a:p>
          <a:p>
            <a:pPr fontAlgn="auto">
              <a:spcAft>
                <a:spcPts val="0"/>
              </a:spcAft>
            </a:pPr>
            <a:r>
              <a:rPr lang="pt-BR" smtClean="0"/>
              <a:t>Podemos também adicionar colunas ao DataFrame: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97" y="1699729"/>
            <a:ext cx="2335842" cy="148965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54" y="1675915"/>
            <a:ext cx="2627039" cy="150859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359" y="3618865"/>
            <a:ext cx="7677150" cy="20097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12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Por padrão, novas colunas são sempre adicionadas ao final de um </a:t>
            </a:r>
            <a:r>
              <a:rPr lang="pt-BR" dirty="0" err="1" smtClean="0"/>
              <a:t>DataFrame</a:t>
            </a:r>
            <a:r>
              <a:rPr lang="pt-BR" dirty="0" smtClean="0"/>
              <a:t>. Porém podemos utilizar o método </a:t>
            </a:r>
            <a:r>
              <a:rPr lang="pt-BR" b="1" dirty="0" smtClean="0"/>
              <a:t>.</a:t>
            </a:r>
            <a:r>
              <a:rPr lang="pt-BR" b="1" dirty="0" err="1" smtClean="0"/>
              <a:t>insert</a:t>
            </a:r>
            <a:r>
              <a:rPr lang="pt-BR" b="1" dirty="0" smtClean="0"/>
              <a:t>()</a:t>
            </a:r>
            <a:r>
              <a:rPr lang="pt-BR" dirty="0" smtClean="0"/>
              <a:t> para adicionar uma coluna em um local específico.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74" y="2187820"/>
            <a:ext cx="7912176" cy="20609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Assim como podemos adicionar colunas, podemos deletá-las ou exclui-las da mesma forma em que um dicionário, utilizando o método </a:t>
            </a:r>
            <a:r>
              <a:rPr lang="pt-BR" b="1" smtClean="0"/>
              <a:t>.pop()</a:t>
            </a:r>
            <a:r>
              <a:rPr lang="pt-BR" smtClean="0"/>
              <a:t>: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22" y="1934897"/>
            <a:ext cx="3681680" cy="378910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5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Assim como em Series, podemos usar o método </a:t>
            </a:r>
            <a:r>
              <a:rPr lang="pt-BR" b="1" dirty="0" smtClean="0"/>
              <a:t>.</a:t>
            </a:r>
            <a:r>
              <a:rPr lang="pt-BR" b="1" dirty="0" err="1" smtClean="0"/>
              <a:t>describe</a:t>
            </a:r>
            <a:r>
              <a:rPr lang="pt-BR" b="1" dirty="0" smtClean="0"/>
              <a:t>()</a:t>
            </a:r>
            <a:r>
              <a:rPr lang="pt-BR" dirty="0" smtClean="0"/>
              <a:t> para sumarizar alguns dados estatísticos em um </a:t>
            </a:r>
            <a:r>
              <a:rPr lang="pt-BR" dirty="0" err="1" smtClean="0"/>
              <a:t>DataFrame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229" y="2135840"/>
            <a:ext cx="3765866" cy="248911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8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525F6B"/>
                </a:solidFill>
              </a:rPr>
              <a:t>Series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b="1" dirty="0" smtClean="0"/>
              <a:t>Os tipos de estruturas: Series</a:t>
            </a:r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Series é um </a:t>
            </a:r>
            <a:r>
              <a:rPr lang="pt-BR" dirty="0" err="1" smtClean="0"/>
              <a:t>array</a:t>
            </a:r>
            <a:r>
              <a:rPr lang="pt-BR" dirty="0" smtClean="0"/>
              <a:t> rotulado unidimensional capaz de conter qualquer tipo de dados (inteiros, </a:t>
            </a:r>
            <a:r>
              <a:rPr lang="pt-BR" dirty="0" err="1" smtClean="0"/>
              <a:t>strings</a:t>
            </a:r>
            <a:r>
              <a:rPr lang="pt-BR" dirty="0" smtClean="0"/>
              <a:t>, números de ponto flutuante, objetos Python, etc.). Os rótulos dos eixos são referidos com o </a:t>
            </a:r>
            <a:r>
              <a:rPr lang="pt-BR" b="1" dirty="0" smtClean="0"/>
              <a:t>index</a:t>
            </a:r>
            <a:r>
              <a:rPr lang="pt-BR" dirty="0" smtClean="0"/>
              <a:t>. O método básico para criar uma Series é: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lvl="1" fontAlgn="auto">
              <a:spcAft>
                <a:spcPts val="0"/>
              </a:spcAft>
            </a:pPr>
            <a:endParaRPr lang="pt-BR" b="1" dirty="0" smtClean="0"/>
          </a:p>
          <a:p>
            <a:pPr lvl="1" fontAlgn="auto">
              <a:spcAft>
                <a:spcPts val="0"/>
              </a:spcAft>
            </a:pPr>
            <a:endParaRPr lang="pt-BR" b="1" dirty="0"/>
          </a:p>
          <a:p>
            <a:pPr lvl="1" fontAlgn="auto">
              <a:spcAft>
                <a:spcPts val="0"/>
              </a:spcAft>
            </a:pPr>
            <a:r>
              <a:rPr lang="pt-BR" b="1" dirty="0" smtClean="0"/>
              <a:t>data</a:t>
            </a:r>
            <a:r>
              <a:rPr lang="pt-BR" dirty="0" smtClean="0"/>
              <a:t> pode ser qualquer tipo de dado, como um </a:t>
            </a:r>
            <a:r>
              <a:rPr lang="pt-BR" dirty="0" err="1" smtClean="0"/>
              <a:t>dict</a:t>
            </a:r>
            <a:r>
              <a:rPr lang="pt-BR" dirty="0" smtClean="0"/>
              <a:t>, </a:t>
            </a:r>
            <a:r>
              <a:rPr lang="pt-BR" dirty="0" err="1" smtClean="0"/>
              <a:t>ndarray</a:t>
            </a:r>
            <a:r>
              <a:rPr lang="pt-BR" dirty="0" smtClean="0"/>
              <a:t>, etc. </a:t>
            </a:r>
          </a:p>
          <a:p>
            <a:pPr lvl="1" algn="just" fontAlgn="auto">
              <a:spcAft>
                <a:spcPts val="0"/>
              </a:spcAft>
            </a:pPr>
            <a:r>
              <a:rPr lang="pt-BR" b="1" dirty="0" smtClean="0"/>
              <a:t>index</a:t>
            </a:r>
            <a:r>
              <a:rPr lang="pt-BR" dirty="0" smtClean="0"/>
              <a:t> é uma lista de rótulos que, caso não sejam especificados, serão designados automaticamente pelo Python, na seguinte forma: [0, ..., </a:t>
            </a:r>
            <a:r>
              <a:rPr lang="pt-BR" dirty="0" err="1" smtClean="0"/>
              <a:t>len</a:t>
            </a:r>
            <a:r>
              <a:rPr lang="pt-BR" dirty="0" smtClean="0"/>
              <a:t>(data)-1].</a:t>
            </a:r>
          </a:p>
          <a:p>
            <a:pPr fontAlgn="auto">
              <a:spcAft>
                <a:spcPts val="0"/>
              </a:spcAft>
            </a:pP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8" y="2937805"/>
            <a:ext cx="4406607" cy="365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É possível ordenar o </a:t>
            </a:r>
            <a:r>
              <a:rPr lang="pt-BR" dirty="0" err="1" smtClean="0"/>
              <a:t>DataFrame</a:t>
            </a:r>
            <a:r>
              <a:rPr lang="pt-BR" dirty="0" smtClean="0"/>
              <a:t> por determinada coluna: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É importante notar que, ao utilizar este método, o </a:t>
            </a:r>
            <a:r>
              <a:rPr lang="pt-BR" dirty="0" err="1" smtClean="0"/>
              <a:t>DataFrame</a:t>
            </a:r>
            <a:r>
              <a:rPr lang="pt-BR" dirty="0" smtClean="0"/>
              <a:t> original não é modificado.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55" y="1756223"/>
            <a:ext cx="3883055" cy="183043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Pode ser necessário ter que selecionar valores específicos de um </a:t>
            </a:r>
            <a:r>
              <a:rPr lang="pt-BR" dirty="0" err="1" smtClean="0"/>
              <a:t>DataFrame</a:t>
            </a:r>
            <a:r>
              <a:rPr lang="pt-BR" dirty="0" smtClean="0"/>
              <a:t>, seja uma linha ou uma célula específica. </a:t>
            </a:r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Para selecionar pelo index ou rótulo, utilizamos o atributo </a:t>
            </a:r>
            <a:r>
              <a:rPr lang="pt-BR" b="1" dirty="0" smtClean="0"/>
              <a:t>.</a:t>
            </a:r>
            <a:r>
              <a:rPr lang="pt-BR" b="1" dirty="0" err="1" smtClean="0"/>
              <a:t>loc</a:t>
            </a:r>
            <a:r>
              <a:rPr lang="pt-BR" dirty="0" smtClean="0"/>
              <a:t>:</a:t>
            </a:r>
          </a:p>
          <a:p>
            <a:pPr marL="0" indent="0" algn="just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 smtClean="0"/>
          </a:p>
          <a:p>
            <a:pPr marL="0" indent="0" algn="just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95" y="2484030"/>
            <a:ext cx="2802733" cy="17927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Para selecionar linhas específicas utilizamos a seguinte sintaxe: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Ou ainda, podemos selecionar linhas de acordo com critérios condicionais. Isto se chama </a:t>
            </a:r>
            <a:r>
              <a:rPr lang="pt-BR" b="1" dirty="0" err="1" smtClean="0"/>
              <a:t>Boolean</a:t>
            </a:r>
            <a:r>
              <a:rPr lang="pt-BR" b="1" dirty="0" smtClean="0"/>
              <a:t> </a:t>
            </a:r>
            <a:r>
              <a:rPr lang="pt-BR" b="1" dirty="0" err="1" smtClean="0"/>
              <a:t>Indexing</a:t>
            </a:r>
            <a:r>
              <a:rPr lang="pt-BR" dirty="0" smtClean="0"/>
              <a:t>. Por exemplo, suponha que queiramos selecionar os alunos que possuem nota da prova maior que sete. Para isso utilizamos a seguinte sintaxe:</a:t>
            </a:r>
          </a:p>
          <a:p>
            <a:pPr marL="0" indent="0" algn="just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11" y="1720929"/>
            <a:ext cx="3426148" cy="1222871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73" y="4135267"/>
            <a:ext cx="3939424" cy="121129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Este tipo de indexação permite que chequemos múltiplas condições. Aqui, precisamos usar os operadores </a:t>
            </a:r>
            <a:r>
              <a:rPr lang="pt-BR" b="1" i="1" dirty="0" err="1" smtClean="0"/>
              <a:t>bitwise</a:t>
            </a:r>
            <a:r>
              <a:rPr lang="pt-BR" dirty="0" smtClean="0"/>
              <a:t>, isto é, </a:t>
            </a:r>
            <a:r>
              <a:rPr lang="pt-BR" b="1" dirty="0" smtClean="0"/>
              <a:t>&amp; .</a:t>
            </a:r>
            <a:r>
              <a:rPr lang="pt-BR" dirty="0" smtClean="0"/>
              <a:t> Suponha agora, que os nossos critérios sejam alunos com nota de prova maior que sete e seminário maior que oito. Teremos a seguinte sintaxe: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marL="0" indent="0" algn="just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91" y="2686730"/>
            <a:ext cx="6102341" cy="105757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8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Talvez seja interessante também, concatenar duas ou mais estruturas de dados. Isso pode ser feito da seguinte maneira: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09" y="1917245"/>
            <a:ext cx="5309305" cy="346088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Da mesma forma, podemos juntar dois DataFrames utilizando o método </a:t>
            </a:r>
            <a:r>
              <a:rPr lang="pt-BR" b="1" smtClean="0"/>
              <a:t>.append()</a:t>
            </a:r>
            <a:r>
              <a:rPr lang="pt-BR" smtClean="0"/>
              <a:t>.</a:t>
            </a:r>
          </a:p>
          <a:p>
            <a:pPr marL="0" indent="0" algn="just" fontAlgn="auto">
              <a:spcAft>
                <a:spcPts val="0"/>
              </a:spcAft>
              <a:buFont typeface="Wingdings 3" panose="05040102010807070707" pitchFamily="18" charset="2"/>
              <a:buNone/>
            </a:pPr>
            <a:r>
              <a:rPr lang="pt-BR" smtClean="0"/>
              <a:t> </a:t>
            </a:r>
            <a:endParaRPr lang="pt-BR" dirty="0" smtClean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314" y="1836053"/>
            <a:ext cx="3873728" cy="22393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DataFrame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É possível fazer operações aritméticas com um </a:t>
            </a:r>
            <a:r>
              <a:rPr lang="pt-BR" dirty="0" err="1" smtClean="0"/>
              <a:t>DataFrame</a:t>
            </a:r>
            <a:r>
              <a:rPr lang="pt-BR" dirty="0" smtClean="0"/>
              <a:t>. Suponha que todos os alunos receberam meio ponto de bônus em seus seminários. Teremos:</a:t>
            </a:r>
          </a:p>
          <a:p>
            <a:pPr marL="0" indent="0" algn="just" fontAlgn="auto">
              <a:spcAft>
                <a:spcPts val="0"/>
              </a:spcAft>
              <a:buFont typeface="Wingdings 3" panose="05040102010807070707" pitchFamily="18" charset="2"/>
              <a:buNone/>
            </a:pPr>
            <a:r>
              <a:rPr lang="pt-BR" dirty="0" smtClean="0"/>
              <a:t>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90" y="2405814"/>
            <a:ext cx="5376266" cy="248681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525F6B"/>
                </a:solidFill>
              </a:rPr>
              <a:t>Leitura</a:t>
            </a:r>
            <a:r>
              <a:rPr lang="en-GB" dirty="0" smtClean="0">
                <a:solidFill>
                  <a:srgbClr val="525F6B"/>
                </a:solidFill>
              </a:rPr>
              <a:t> de dados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O </a:t>
            </a:r>
            <a:r>
              <a:rPr lang="pt-BR" b="1" dirty="0" smtClean="0"/>
              <a:t>pandas</a:t>
            </a:r>
            <a:r>
              <a:rPr lang="pt-BR" dirty="0" smtClean="0"/>
              <a:t> oferece funcionalidades para leitura de dados que já estão prontos, isto é, dados em diversos tipos de arquivos. Experimente o comando </a:t>
            </a:r>
            <a:r>
              <a:rPr lang="pt-BR" b="1" dirty="0" err="1" smtClean="0"/>
              <a:t>pd.read</a:t>
            </a:r>
            <a:r>
              <a:rPr lang="pt-BR" b="1" dirty="0" smtClean="0"/>
              <a:t>_&lt;TAB&gt;</a:t>
            </a:r>
            <a:r>
              <a:rPr lang="pt-BR" dirty="0" smtClean="0"/>
              <a:t> para verificar quais os tipos de arquivos possíveis para leitura. Alguns exemplos:</a:t>
            </a:r>
          </a:p>
          <a:p>
            <a:pPr lvl="1" algn="just" fontAlgn="auto">
              <a:spcAft>
                <a:spcPts val="0"/>
              </a:spcAft>
            </a:pPr>
            <a:r>
              <a:rPr lang="pt-BR" b="1" dirty="0" err="1" smtClean="0"/>
              <a:t>pd.read_csv</a:t>
            </a:r>
            <a:r>
              <a:rPr lang="pt-BR" dirty="0" smtClean="0"/>
              <a:t>, para ler arquivos do tipo .</a:t>
            </a:r>
            <a:r>
              <a:rPr lang="pt-BR" dirty="0" err="1" smtClean="0"/>
              <a:t>csv</a:t>
            </a:r>
            <a:r>
              <a:rPr lang="pt-BR" dirty="0" smtClean="0"/>
              <a:t>, comumente utilizado para armazenar dados de tabelas.</a:t>
            </a:r>
          </a:p>
          <a:p>
            <a:pPr lvl="1" algn="just" fontAlgn="auto">
              <a:spcAft>
                <a:spcPts val="0"/>
              </a:spcAft>
            </a:pPr>
            <a:r>
              <a:rPr lang="pt-BR" b="1" dirty="0" err="1" smtClean="0"/>
              <a:t>pd.read_html</a:t>
            </a:r>
            <a:r>
              <a:rPr lang="pt-BR" dirty="0" smtClean="0"/>
              <a:t>, para ler tabelas diretamente de um website.</a:t>
            </a:r>
          </a:p>
          <a:p>
            <a:pPr lvl="1" algn="just" fontAlgn="auto">
              <a:spcAft>
                <a:spcPts val="0"/>
              </a:spcAft>
            </a:pPr>
            <a:r>
              <a:rPr lang="pt-BR" b="1" dirty="0" err="1" smtClean="0"/>
              <a:t>pd.read_json</a:t>
            </a:r>
            <a:r>
              <a:rPr lang="pt-BR" dirty="0" smtClean="0"/>
              <a:t>, para ler arquivos armazenados em </a:t>
            </a:r>
            <a:r>
              <a:rPr lang="pt-BR" dirty="0" err="1" smtClean="0"/>
              <a:t>json</a:t>
            </a:r>
            <a:r>
              <a:rPr lang="pt-BR" dirty="0" smtClean="0"/>
              <a:t> e assim por diante.</a:t>
            </a:r>
          </a:p>
          <a:p>
            <a:pPr marL="233983" lvl="1" indent="0" algn="just" fontAlgn="auto">
              <a:spcAft>
                <a:spcPts val="0"/>
              </a:spcAft>
              <a:buNone/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Vamos utilizar um arquivo do tipo .</a:t>
            </a:r>
            <a:r>
              <a:rPr lang="pt-BR" dirty="0" err="1" smtClean="0"/>
              <a:t>csv</a:t>
            </a:r>
            <a:r>
              <a:rPr lang="pt-BR" dirty="0" smtClean="0"/>
              <a:t> para realizarmos alguns exercícios.</a:t>
            </a:r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CSV, ou </a:t>
            </a:r>
            <a:r>
              <a:rPr lang="pt-BR" dirty="0" err="1" smtClean="0"/>
              <a:t>comma-separated</a:t>
            </a:r>
            <a:r>
              <a:rPr lang="pt-BR" dirty="0" smtClean="0"/>
              <a:t> </a:t>
            </a:r>
            <a:r>
              <a:rPr lang="pt-BR" dirty="0" err="1" smtClean="0"/>
              <a:t>values</a:t>
            </a:r>
            <a:r>
              <a:rPr lang="pt-BR" dirty="0" smtClean="0"/>
              <a:t>, é um formato muito comum de dados abertos, trata-se, como a sigla sugere, de valores divididos por vírgula, apesar de o caractere separador poder ser o ponto-e-vírgula ou outro.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Leitura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66700" y="1102306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O arquivo que utilizaremos está intitulado dados.csv. Caso ele esteja na mesma pasta do nosso script, podemos passar como argumento do .</a:t>
            </a:r>
            <a:r>
              <a:rPr lang="pt-BR" dirty="0" err="1" smtClean="0"/>
              <a:t>read_csv</a:t>
            </a:r>
            <a:r>
              <a:rPr lang="pt-BR" dirty="0" smtClean="0"/>
              <a:t> apenas o seu nome. Caso contrário, será necessário passar o caminho completo de onde o arquivo se encontra.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Um argumento importante é o </a:t>
            </a:r>
            <a:r>
              <a:rPr lang="pt-BR" b="1" dirty="0" err="1" smtClean="0"/>
              <a:t>sep</a:t>
            </a:r>
            <a:r>
              <a:rPr lang="pt-BR" dirty="0" smtClean="0"/>
              <a:t>, que representa o tipo de separador dos dados. Por padrão é uma vírgula, porém ele pode ser modificado para o tipo de separador dos seus dados.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Outros dois argumentos que podem ser citados são </a:t>
            </a:r>
            <a:r>
              <a:rPr lang="pt-BR" b="1" dirty="0" err="1" smtClean="0"/>
              <a:t>skiprows</a:t>
            </a:r>
            <a:r>
              <a:rPr lang="pt-BR" dirty="0" smtClean="0"/>
              <a:t> e </a:t>
            </a:r>
            <a:r>
              <a:rPr lang="pt-BR" b="1" dirty="0" err="1" smtClean="0"/>
              <a:t>encoding</a:t>
            </a:r>
            <a:r>
              <a:rPr lang="pt-BR" dirty="0" smtClean="0"/>
              <a:t>, os quais pulam um número específico de linhas no início do arquivo e o tipo de codificação do arquivo, respectivamente.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Os dados que usaremos como exemplo são dados sobre preços de apartamentos em 7 bairros da cidade do Rio de Janeiro: Botafogo, Copacabana, Gávea, Grajaú, Ipanema, Leblon, Tijuca. 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Leitura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99" y="1296000"/>
            <a:ext cx="8315325" cy="36766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2.1 – Criando Series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Espaço Reservado para Conteúdo 7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2400" dirty="0" smtClean="0"/>
              <a:t>Crie uma Series a partir de:</a:t>
            </a:r>
          </a:p>
          <a:p>
            <a:pPr lvl="1" fontAlgn="auto">
              <a:spcAft>
                <a:spcPts val="0"/>
              </a:spcAft>
            </a:pPr>
            <a:r>
              <a:rPr lang="pt-BR" sz="2000" dirty="0" smtClean="0"/>
              <a:t>uma lista;</a:t>
            </a:r>
          </a:p>
          <a:p>
            <a:pPr lvl="1" fontAlgn="auto">
              <a:spcAft>
                <a:spcPts val="0"/>
              </a:spcAft>
            </a:pPr>
            <a:r>
              <a:rPr lang="pt-BR" sz="2000" dirty="0" smtClean="0"/>
              <a:t>um </a:t>
            </a:r>
            <a:r>
              <a:rPr lang="pt-BR" sz="2000" dirty="0" err="1" smtClean="0"/>
              <a:t>numpy</a:t>
            </a:r>
            <a:r>
              <a:rPr lang="pt-BR" sz="2000" dirty="0" smtClean="0"/>
              <a:t> </a:t>
            </a:r>
            <a:r>
              <a:rPr lang="pt-BR" sz="2000" dirty="0" err="1" smtClean="0"/>
              <a:t>array</a:t>
            </a:r>
            <a:r>
              <a:rPr lang="pt-BR" sz="2000" dirty="0" smtClean="0"/>
              <a:t>;</a:t>
            </a:r>
          </a:p>
          <a:p>
            <a:pPr lvl="1" fontAlgn="auto">
              <a:spcAft>
                <a:spcPts val="0"/>
              </a:spcAft>
            </a:pPr>
            <a:r>
              <a:rPr lang="pt-BR" sz="2000" dirty="0" smtClean="0"/>
              <a:t>um dicionário.</a:t>
            </a:r>
          </a:p>
          <a:p>
            <a:pPr fontAlgn="auto">
              <a:spcAft>
                <a:spcPts val="0"/>
              </a:spcAft>
            </a:pPr>
            <a:r>
              <a:rPr lang="pt-BR" sz="2200" b="1" dirty="0" smtClean="0"/>
              <a:t>Tempo estimado: </a:t>
            </a:r>
            <a:r>
              <a:rPr lang="pt-BR" sz="2200" dirty="0" smtClean="0"/>
              <a:t>5 minutos</a:t>
            </a:r>
            <a:endParaRPr lang="pt-BR" sz="2200" b="1" dirty="0" smtClean="0"/>
          </a:p>
          <a:p>
            <a:pPr lvl="1" fontAlgn="auto">
              <a:spcAft>
                <a:spcPts val="0"/>
              </a:spcAft>
            </a:pPr>
            <a:endParaRPr lang="pt-BR" sz="2000" dirty="0" smtClean="0"/>
          </a:p>
        </p:txBody>
      </p:sp>
      <p:grpSp>
        <p:nvGrpSpPr>
          <p:cNvPr id="6" name="Agrupar 5"/>
          <p:cNvGrpSpPr/>
          <p:nvPr/>
        </p:nvGrpSpPr>
        <p:grpSpPr>
          <a:xfrm>
            <a:off x="476163" y="3782421"/>
            <a:ext cx="4223357" cy="1327815"/>
            <a:chOff x="6739975" y="3314760"/>
            <a:chExt cx="4223357" cy="1327815"/>
          </a:xfrm>
        </p:grpSpPr>
        <p:grpSp>
          <p:nvGrpSpPr>
            <p:cNvPr id="9" name="Agrupar 8"/>
            <p:cNvGrpSpPr/>
            <p:nvPr/>
          </p:nvGrpSpPr>
          <p:grpSpPr>
            <a:xfrm>
              <a:off x="6739975" y="3623027"/>
              <a:ext cx="4223357" cy="1019548"/>
              <a:chOff x="1685925" y="3380399"/>
              <a:chExt cx="5077332" cy="1462061"/>
            </a:xfrm>
          </p:grpSpPr>
          <p:pic>
            <p:nvPicPr>
              <p:cNvPr id="10" name="Imagem 9"/>
              <p:cNvPicPr>
                <a:picLocks noChangeAspect="1"/>
              </p:cNvPicPr>
              <p:nvPr/>
            </p:nvPicPr>
            <p:blipFill rotWithShape="1">
              <a:blip r:embed="rId2"/>
              <a:srcRect l="964"/>
              <a:stretch/>
            </p:blipFill>
            <p:spPr>
              <a:xfrm>
                <a:off x="1685925" y="3380399"/>
                <a:ext cx="1700369" cy="146206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 rotWithShape="1">
              <a:blip r:embed="rId3"/>
              <a:srcRect l="1254"/>
              <a:stretch/>
            </p:blipFill>
            <p:spPr>
              <a:xfrm>
                <a:off x="3407569" y="3380399"/>
                <a:ext cx="1674588" cy="1292086"/>
              </a:xfrm>
              <a:prstGeom prst="rect">
                <a:avLst/>
              </a:prstGeom>
            </p:spPr>
          </p:pic>
          <p:pic>
            <p:nvPicPr>
              <p:cNvPr id="12" name="Imagem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157" y="3380399"/>
                <a:ext cx="1681100" cy="1292086"/>
              </a:xfrm>
              <a:prstGeom prst="rect">
                <a:avLst/>
              </a:prstGeom>
            </p:spPr>
          </p:pic>
        </p:grpSp>
        <p:sp>
          <p:nvSpPr>
            <p:cNvPr id="14" name="CaixaDeTexto 13"/>
            <p:cNvSpPr txBox="1"/>
            <p:nvPr/>
          </p:nvSpPr>
          <p:spPr>
            <a:xfrm>
              <a:off x="8226163" y="331476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OUTPUT</a:t>
              </a:r>
            </a:p>
          </p:txBody>
        </p:sp>
      </p:grpSp>
      <p:pic>
        <p:nvPicPr>
          <p:cNvPr id="1026" name="Picture 2" descr="Resultado de imagem para biblioteca panda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8" t="5122"/>
          <a:stretch/>
        </p:blipFill>
        <p:spPr bwMode="auto">
          <a:xfrm>
            <a:off x="6514487" y="1200403"/>
            <a:ext cx="2938190" cy="435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Leitura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Podemos não desejar importar todas colunas da planilha, para isso utilizamos a função </a:t>
            </a:r>
            <a:r>
              <a:rPr lang="pt-BR" b="1" dirty="0" smtClean="0"/>
              <a:t>.</a:t>
            </a:r>
            <a:r>
              <a:rPr lang="pt-BR" b="1" dirty="0" err="1" smtClean="0"/>
              <a:t>loc</a:t>
            </a:r>
            <a:r>
              <a:rPr lang="pt-BR" b="1" dirty="0" smtClean="0"/>
              <a:t>() </a:t>
            </a:r>
            <a:r>
              <a:rPr lang="pt-BR" dirty="0" smtClean="0"/>
              <a:t>para importar somente as colunas de interesse.</a:t>
            </a:r>
          </a:p>
          <a:p>
            <a:r>
              <a:rPr lang="pt-BR" dirty="0" smtClean="0"/>
              <a:t>A sintaxe é a seguinte: </a:t>
            </a:r>
            <a:r>
              <a:rPr lang="pt-BR" dirty="0" err="1" smtClean="0"/>
              <a:t>loc</a:t>
            </a:r>
            <a:r>
              <a:rPr lang="pt-BR" dirty="0" smtClean="0"/>
              <a:t>[</a:t>
            </a:r>
            <a:r>
              <a:rPr lang="pt-BR" dirty="0" err="1" smtClean="0"/>
              <a:t>x,y</a:t>
            </a:r>
            <a:r>
              <a:rPr lang="pt-BR" dirty="0" smtClean="0"/>
              <a:t>], onde x são as linhas desejadas e y as colunas.</a:t>
            </a:r>
          </a:p>
          <a:p>
            <a:r>
              <a:rPr lang="pt-BR" dirty="0" smtClean="0"/>
              <a:t>Exemplo: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66" y="2369814"/>
            <a:ext cx="7335943" cy="2254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t="22090" r="72374"/>
          <a:stretch/>
        </p:blipFill>
        <p:spPr>
          <a:xfrm>
            <a:off x="3493966" y="2682270"/>
            <a:ext cx="2297234" cy="28644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Leitura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3887569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Para visualizarmos as primeiras linhas deste </a:t>
            </a:r>
            <a:r>
              <a:rPr lang="pt-BR" dirty="0" err="1" smtClean="0"/>
              <a:t>DataFrame</a:t>
            </a:r>
            <a:r>
              <a:rPr lang="pt-BR" dirty="0" smtClean="0"/>
              <a:t>, podemos usar o método </a:t>
            </a:r>
            <a:r>
              <a:rPr lang="pt-BR" b="1" dirty="0" smtClean="0"/>
              <a:t>.</a:t>
            </a:r>
            <a:r>
              <a:rPr lang="pt-BR" b="1" dirty="0" err="1" smtClean="0"/>
              <a:t>head</a:t>
            </a:r>
            <a:r>
              <a:rPr lang="pt-BR" b="1" dirty="0" smtClean="0"/>
              <a:t>()</a:t>
            </a:r>
            <a:r>
              <a:rPr lang="pt-BR" dirty="0" smtClean="0"/>
              <a:t>.</a:t>
            </a:r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 Por padrão ele exibirá as cinco primeiras linhas do arquivo, entretanto podemos escolher o número de linhas que queremos visualizar.</a:t>
            </a:r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Usando </a:t>
            </a:r>
            <a:r>
              <a:rPr lang="pt-BR" b="1" dirty="0" smtClean="0"/>
              <a:t>.</a:t>
            </a:r>
            <a:r>
              <a:rPr lang="pt-BR" b="1" dirty="0" err="1" smtClean="0"/>
              <a:t>head</a:t>
            </a:r>
            <a:r>
              <a:rPr lang="pt-BR" b="1" dirty="0" smtClean="0"/>
              <a:t>(n=</a:t>
            </a:r>
            <a:r>
              <a:rPr lang="pt-BR" b="1" dirty="0" err="1" smtClean="0"/>
              <a:t>number</a:t>
            </a:r>
            <a:r>
              <a:rPr lang="pt-BR" b="1" dirty="0" smtClean="0"/>
              <a:t>)</a:t>
            </a:r>
            <a:r>
              <a:rPr lang="pt-BR" dirty="0" smtClean="0"/>
              <a:t>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062" y="1036800"/>
            <a:ext cx="6286500" cy="16097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112" y="2844443"/>
            <a:ext cx="6267450" cy="26098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Leitura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258762" y="1296000"/>
            <a:ext cx="3887569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Similarmente, existe o método </a:t>
            </a:r>
            <a:r>
              <a:rPr lang="pt-BR" b="1" dirty="0" smtClean="0"/>
              <a:t>.</a:t>
            </a:r>
            <a:r>
              <a:rPr lang="pt-BR" b="1" dirty="0" err="1" smtClean="0"/>
              <a:t>tail</a:t>
            </a:r>
            <a:r>
              <a:rPr lang="pt-BR" b="1" dirty="0" smtClean="0"/>
              <a:t>()</a:t>
            </a:r>
            <a:r>
              <a:rPr lang="pt-BR" dirty="0" smtClean="0"/>
              <a:t> que mostra as cinco últimas linhas do arquivo. Podemos escolher o número de linhas, da mesma forma que o método anterior.</a:t>
            </a:r>
            <a:endParaRPr lang="pt-BR" b="1" dirty="0" smtClean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250" y="1036800"/>
            <a:ext cx="6381750" cy="16383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00" y="2961421"/>
            <a:ext cx="6400800" cy="25622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7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2.3 – Importando dados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Espaço Reservado para Conteúdo 7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z="2000" dirty="0" smtClean="0"/>
              <a:t>Importe </a:t>
            </a:r>
            <a:r>
              <a:rPr lang="pt-BR" sz="2000" dirty="0"/>
              <a:t>as colunas ‘</a:t>
            </a:r>
            <a:r>
              <a:rPr lang="pt-BR" sz="2000" dirty="0" err="1"/>
              <a:t>crim</a:t>
            </a:r>
            <a:r>
              <a:rPr lang="pt-BR" sz="2000" dirty="0"/>
              <a:t>’ e ‘</a:t>
            </a:r>
            <a:r>
              <a:rPr lang="pt-BR" sz="2000" dirty="0" err="1"/>
              <a:t>medv</a:t>
            </a:r>
            <a:r>
              <a:rPr lang="pt-BR" sz="2000" dirty="0"/>
              <a:t>’ do </a:t>
            </a:r>
            <a:r>
              <a:rPr lang="pt-BR" sz="2000" dirty="0" err="1"/>
              <a:t>dataset</a:t>
            </a:r>
            <a:r>
              <a:rPr lang="pt-BR" sz="2000" dirty="0"/>
              <a:t> </a:t>
            </a:r>
            <a:r>
              <a:rPr lang="pt-BR" sz="2000" dirty="0" err="1"/>
              <a:t>BostonHousing</a:t>
            </a:r>
            <a:r>
              <a:rPr lang="pt-BR" sz="2000" dirty="0" smtClean="0"/>
              <a:t>.</a:t>
            </a:r>
          </a:p>
          <a:p>
            <a:pPr algn="just" fontAlgn="auto">
              <a:spcAft>
                <a:spcPts val="0"/>
              </a:spcAft>
            </a:pPr>
            <a:r>
              <a:rPr lang="pt-BR" sz="2000" dirty="0" smtClean="0"/>
              <a:t>Mostre somente as primeiras 14 linhas.</a:t>
            </a:r>
          </a:p>
          <a:p>
            <a:pPr marL="525561" lvl="2" indent="0" algn="just" fontAlgn="auto">
              <a:spcAft>
                <a:spcPts val="0"/>
              </a:spcAft>
              <a:buNone/>
            </a:pPr>
            <a:r>
              <a:rPr lang="pt-BR" sz="1600" dirty="0" smtClean="0">
                <a:solidFill>
                  <a:srgbClr val="0070C0"/>
                </a:solidFill>
              </a:rPr>
              <a:t>Input:</a:t>
            </a:r>
            <a:r>
              <a:rPr lang="pt-BR" sz="1600" dirty="0" smtClean="0"/>
              <a:t> </a:t>
            </a:r>
            <a:r>
              <a:rPr lang="pt-BR" sz="1600" dirty="0" smtClean="0">
                <a:hlinkClick r:id="rId2"/>
              </a:rPr>
              <a:t>https</a:t>
            </a:r>
            <a:r>
              <a:rPr lang="pt-BR" sz="1600" dirty="0">
                <a:hlinkClick r:id="rId2"/>
              </a:rPr>
              <a:t>://</a:t>
            </a:r>
            <a:r>
              <a:rPr lang="pt-BR" sz="1600" dirty="0" smtClean="0">
                <a:hlinkClick r:id="rId2"/>
              </a:rPr>
              <a:t>raw.githubusercontent.com/selva86/datasets/master/BostonHousing.csv</a:t>
            </a:r>
            <a:endParaRPr lang="pt-BR" sz="1600" dirty="0"/>
          </a:p>
          <a:p>
            <a:pPr algn="just" fontAlgn="auto">
              <a:spcAft>
                <a:spcPts val="0"/>
              </a:spcAft>
            </a:pPr>
            <a:r>
              <a:rPr lang="pt-BR" sz="2000" b="1" dirty="0" smtClean="0"/>
              <a:t>Tempo estimado: </a:t>
            </a:r>
            <a:r>
              <a:rPr lang="pt-BR" sz="2000" dirty="0" smtClean="0"/>
              <a:t>10 minutos.</a:t>
            </a:r>
            <a:endParaRPr lang="pt-BR" sz="2000" b="1" dirty="0" smtClean="0"/>
          </a:p>
          <a:p>
            <a:pPr lvl="1" fontAlgn="auto">
              <a:spcAft>
                <a:spcPts val="0"/>
              </a:spcAft>
            </a:pPr>
            <a:endParaRPr lang="pt-BR" sz="1800" dirty="0" smtClean="0"/>
          </a:p>
        </p:txBody>
      </p:sp>
      <p:grpSp>
        <p:nvGrpSpPr>
          <p:cNvPr id="8" name="Agrupar 7"/>
          <p:cNvGrpSpPr/>
          <p:nvPr/>
        </p:nvGrpSpPr>
        <p:grpSpPr>
          <a:xfrm>
            <a:off x="1723008" y="2668508"/>
            <a:ext cx="1601487" cy="2796292"/>
            <a:chOff x="4600972" y="2668508"/>
            <a:chExt cx="1601487" cy="2796292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972" y="2927708"/>
              <a:ext cx="1601487" cy="2537092"/>
            </a:xfrm>
            <a:prstGeom prst="rect">
              <a:avLst/>
            </a:prstGeom>
          </p:spPr>
        </p:pic>
        <p:sp>
          <p:nvSpPr>
            <p:cNvPr id="11" name="CaixaDeTexto 10"/>
            <p:cNvSpPr txBox="1"/>
            <p:nvPr/>
          </p:nvSpPr>
          <p:spPr>
            <a:xfrm>
              <a:off x="4854734" y="2668508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OUTPUT</a:t>
              </a:r>
            </a:p>
          </p:txBody>
        </p:sp>
      </p:grpSp>
      <p:pic>
        <p:nvPicPr>
          <p:cNvPr id="3074" name="Picture 2" descr="Resultado de imagem para bostonhousing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27" y="2668508"/>
            <a:ext cx="3667563" cy="24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Importando dados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89" y="2490712"/>
            <a:ext cx="8139021" cy="10801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6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525F6B"/>
                </a:solidFill>
              </a:rPr>
              <a:t>Manipulação</a:t>
            </a:r>
            <a:r>
              <a:rPr lang="en-GB" dirty="0" smtClean="0">
                <a:solidFill>
                  <a:srgbClr val="525F6B"/>
                </a:solidFill>
              </a:rPr>
              <a:t> de dados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Podemos verificar quais os bairros que estão presentes no nosso conjunto de dados utilizando o método </a:t>
            </a:r>
            <a:r>
              <a:rPr lang="pt-BR" b="1" dirty="0" smtClean="0"/>
              <a:t>.</a:t>
            </a:r>
            <a:r>
              <a:rPr lang="pt-BR" b="1" dirty="0" err="1" smtClean="0"/>
              <a:t>unique</a:t>
            </a:r>
            <a:r>
              <a:rPr lang="pt-BR" b="1" dirty="0" smtClean="0"/>
              <a:t>()</a:t>
            </a:r>
            <a:r>
              <a:rPr lang="pt-BR" dirty="0" smtClean="0"/>
              <a:t>.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marL="0" indent="0" algn="just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z="1100" dirty="0" smtClean="0"/>
          </a:p>
          <a:p>
            <a:pPr marL="0" indent="0" algn="just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z="1100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Também podemos verificar a homogeneidade dos nossos dados em relação ao bairros com o método </a:t>
            </a:r>
            <a:r>
              <a:rPr lang="pt-BR" b="1" dirty="0" smtClean="0"/>
              <a:t>.</a:t>
            </a:r>
            <a:r>
              <a:rPr lang="pt-BR" b="1" dirty="0" err="1" smtClean="0"/>
              <a:t>value_counts</a:t>
            </a:r>
            <a:r>
              <a:rPr lang="pt-BR" b="1" dirty="0" smtClean="0"/>
              <a:t>()</a:t>
            </a:r>
            <a:r>
              <a:rPr lang="pt-BR" dirty="0" smtClean="0"/>
              <a:t>, utilizado para contar valores.</a:t>
            </a:r>
            <a:endParaRPr lang="pt-BR" b="1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11" y="1884943"/>
            <a:ext cx="6617010" cy="86050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11" y="3762036"/>
            <a:ext cx="3244420" cy="19619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Manipulação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mtClean="0"/>
              <a:t>Estes valores também podem ser normalizados para serem expressos em porcentagens.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253" y="2286000"/>
            <a:ext cx="5281830" cy="23017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4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Manipulação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Podemos também agrupar dados baseados em determinados critérios, utilizando o método </a:t>
            </a:r>
            <a:r>
              <a:rPr lang="pt-BR" b="1" smtClean="0"/>
              <a:t>.groupby()</a:t>
            </a:r>
            <a:r>
              <a:rPr lang="pt-BR" smtClean="0"/>
              <a:t>. Esse método pode ser usado para resolver os mais amplos</a:t>
            </a:r>
            <a:r>
              <a:rPr lang="pt-BR" b="1" smtClean="0"/>
              <a:t> </a:t>
            </a:r>
            <a:r>
              <a:rPr lang="pt-BR" smtClean="0"/>
              <a:t>dos problemas. No nosso exemplo, iremos agrupar os dados pelos bairros e aplicaremos a média.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69" y="2370274"/>
            <a:ext cx="6205843" cy="26668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Manipulação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Para acessarmos dados de uma coluna específica, basta acessá-los como fazemos com um DataFrame comum: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95" y="2197342"/>
            <a:ext cx="5377534" cy="236611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Manipulação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Podemos ainda aplicar uma determinada função em nossos dados, ou em parte deles. Para isso, utilizamos o método </a:t>
            </a:r>
            <a:r>
              <a:rPr lang="pt-BR" b="1" smtClean="0"/>
              <a:t>.apply()</a:t>
            </a:r>
            <a:r>
              <a:rPr lang="pt-BR" smtClean="0"/>
              <a:t>. Por exemplo, vamos deixar os nomes dos bairros com apenas três letras: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/>
          <a:srcRect b="16385"/>
          <a:stretch/>
        </p:blipFill>
        <p:spPr>
          <a:xfrm>
            <a:off x="3725150" y="2018325"/>
            <a:ext cx="3267075" cy="227777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b="46268"/>
          <a:stretch/>
        </p:blipFill>
        <p:spPr>
          <a:xfrm>
            <a:off x="3709384" y="4436100"/>
            <a:ext cx="2152650" cy="110547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Criando Series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1" y="2010106"/>
            <a:ext cx="5981537" cy="249341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493831" y="2010106"/>
            <a:ext cx="5861893" cy="13715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493831" y="3547241"/>
            <a:ext cx="4017328" cy="9562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Manipulação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Outra forma de fazer o mesmo exercício é utilizando uma função lambda: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37" y="1684800"/>
            <a:ext cx="3981450" cy="170497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437" y="3479936"/>
            <a:ext cx="2057400" cy="16859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200" y="235551"/>
            <a:ext cx="10450800" cy="388800"/>
          </a:xfrm>
        </p:spPr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Manipulação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Podem existir dados incompletos no </a:t>
            </a:r>
            <a:r>
              <a:rPr lang="pt-BR" dirty="0" err="1" smtClean="0"/>
              <a:t>dataset</a:t>
            </a:r>
            <a:r>
              <a:rPr lang="pt-BR" dirty="0" smtClean="0"/>
              <a:t> que estamos utilizando. O </a:t>
            </a:r>
            <a:r>
              <a:rPr lang="pt-BR" b="1" dirty="0" err="1" smtClean="0"/>
              <a:t>np.nan</a:t>
            </a:r>
            <a:r>
              <a:rPr lang="pt-BR" dirty="0" smtClean="0"/>
              <a:t> é um valor definido no </a:t>
            </a:r>
            <a:r>
              <a:rPr lang="pt-BR" b="1" dirty="0" err="1" smtClean="0"/>
              <a:t>NumPy</a:t>
            </a:r>
            <a:r>
              <a:rPr lang="pt-BR" dirty="0" smtClean="0"/>
              <a:t> (</a:t>
            </a:r>
            <a:r>
              <a:rPr lang="pt-BR" dirty="0" err="1" smtClean="0"/>
              <a:t>not</a:t>
            </a:r>
            <a:r>
              <a:rPr lang="pt-BR" dirty="0" smtClean="0"/>
              <a:t> a </a:t>
            </a:r>
            <a:r>
              <a:rPr lang="pt-BR" dirty="0" err="1" smtClean="0"/>
              <a:t>number</a:t>
            </a:r>
            <a:r>
              <a:rPr lang="pt-BR" dirty="0" smtClean="0"/>
              <a:t>). Sendo assim, o pandas preenche as células sem valores em um </a:t>
            </a:r>
            <a:r>
              <a:rPr lang="pt-BR" dirty="0" err="1" smtClean="0"/>
              <a:t>DataFrame</a:t>
            </a:r>
            <a:r>
              <a:rPr lang="pt-BR" dirty="0" smtClean="0"/>
              <a:t> com o </a:t>
            </a:r>
            <a:r>
              <a:rPr lang="pt-BR" dirty="0" err="1" smtClean="0"/>
              <a:t>np.nan</a:t>
            </a:r>
            <a:r>
              <a:rPr lang="pt-BR" dirty="0" smtClean="0"/>
              <a:t>.</a:t>
            </a:r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Vamos realizar um exemplo, em que criamos um novo </a:t>
            </a:r>
            <a:r>
              <a:rPr lang="pt-BR" dirty="0" err="1" smtClean="0"/>
              <a:t>DataFrame</a:t>
            </a:r>
            <a:r>
              <a:rPr lang="pt-BR" dirty="0" smtClean="0"/>
              <a:t> a partir do que já temos e substituir um valor por um </a:t>
            </a:r>
            <a:r>
              <a:rPr lang="pt-BR" dirty="0" err="1" smtClean="0"/>
              <a:t>NaN</a:t>
            </a:r>
            <a:r>
              <a:rPr lang="pt-BR" dirty="0" smtClean="0"/>
              <a:t>.</a:t>
            </a:r>
          </a:p>
          <a:p>
            <a:pPr algn="just"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62" y="3093075"/>
            <a:ext cx="6324600" cy="23717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2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Manipulação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O pandas simplifica a remoção de linhas ou colunas que possuem um np.nan. O método </a:t>
            </a:r>
            <a:r>
              <a:rPr lang="pt-BR" b="1" smtClean="0"/>
              <a:t>.dropna()</a:t>
            </a:r>
            <a:r>
              <a:rPr lang="pt-BR" smtClean="0"/>
              <a:t> retorna as linhas que não contêm um NaN:</a:t>
            </a:r>
          </a:p>
          <a:p>
            <a:pPr algn="just" fontAlgn="auto">
              <a:spcAft>
                <a:spcPts val="0"/>
              </a:spcAft>
            </a:pPr>
            <a:endParaRPr lang="pt-BR" smtClean="0"/>
          </a:p>
          <a:p>
            <a:pPr algn="just" fontAlgn="auto">
              <a:spcAft>
                <a:spcPts val="0"/>
              </a:spcAft>
            </a:pPr>
            <a:endParaRPr lang="pt-BR" smtClean="0"/>
          </a:p>
          <a:p>
            <a:pPr algn="just" fontAlgn="auto">
              <a:spcAft>
                <a:spcPts val="0"/>
              </a:spcAft>
            </a:pPr>
            <a:endParaRPr lang="pt-BR" smtClean="0"/>
          </a:p>
          <a:p>
            <a:pPr algn="just" fontAlgn="auto">
              <a:spcAft>
                <a:spcPts val="0"/>
              </a:spcAft>
            </a:pPr>
            <a:endParaRPr lang="pt-BR" smtClean="0"/>
          </a:p>
          <a:p>
            <a:pPr algn="just" fontAlgn="auto">
              <a:spcAft>
                <a:spcPts val="0"/>
              </a:spcAft>
            </a:pPr>
            <a:r>
              <a:rPr lang="pt-BR" smtClean="0"/>
              <a:t>Podemos ainda preencher um valor NaN por outro específico, com o método </a:t>
            </a:r>
            <a:r>
              <a:rPr lang="pt-BR" b="1" smtClean="0"/>
              <a:t>.fillna</a:t>
            </a:r>
            <a:r>
              <a:rPr lang="pt-BR" smtClean="0"/>
              <a:t>():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37" y="1928001"/>
            <a:ext cx="6267450" cy="142875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437" y="3917945"/>
            <a:ext cx="6305550" cy="16287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Manipulação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Por fim, pode ser conveniente saber quais dados são NaN ou não. Para isso, utilizamos o método </a:t>
            </a:r>
            <a:r>
              <a:rPr lang="pt-BR" b="1" smtClean="0"/>
              <a:t>.isna()</a:t>
            </a:r>
            <a:r>
              <a:rPr lang="pt-BR" smtClean="0"/>
              <a:t>.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35" y="2499351"/>
            <a:ext cx="6232053" cy="176209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1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2.4 – Contando valores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5" name="Espaço Reservado para Conteúdo 7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/>
              <a:t>Dada uma Series de entrada, encontre a quantidade de itens únicos nela.</a:t>
            </a:r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pt-BR" dirty="0">
                <a:solidFill>
                  <a:srgbClr val="0070C0"/>
                </a:solidFill>
              </a:rPr>
              <a:t>	Input: ser = </a:t>
            </a:r>
            <a:r>
              <a:rPr lang="pt-BR" dirty="0" err="1">
                <a:solidFill>
                  <a:srgbClr val="0070C0"/>
                </a:solidFill>
              </a:rPr>
              <a:t>pd.Series</a:t>
            </a:r>
            <a:r>
              <a:rPr lang="pt-BR" dirty="0">
                <a:solidFill>
                  <a:srgbClr val="0070C0"/>
                </a:solidFill>
              </a:rPr>
              <a:t>(</a:t>
            </a:r>
            <a:r>
              <a:rPr lang="pt-BR" dirty="0" err="1">
                <a:solidFill>
                  <a:srgbClr val="0070C0"/>
                </a:solidFill>
              </a:rPr>
              <a:t>np.take</a:t>
            </a:r>
            <a:r>
              <a:rPr lang="pt-BR" dirty="0">
                <a:solidFill>
                  <a:srgbClr val="0070C0"/>
                </a:solidFill>
              </a:rPr>
              <a:t>(</a:t>
            </a:r>
            <a:r>
              <a:rPr lang="pt-BR" dirty="0" err="1">
                <a:solidFill>
                  <a:srgbClr val="0070C0"/>
                </a:solidFill>
              </a:rPr>
              <a:t>list</a:t>
            </a:r>
            <a:r>
              <a:rPr lang="pt-BR" dirty="0">
                <a:solidFill>
                  <a:srgbClr val="0070C0"/>
                </a:solidFill>
              </a:rPr>
              <a:t>('</a:t>
            </a:r>
            <a:r>
              <a:rPr lang="pt-BR" dirty="0" err="1">
                <a:solidFill>
                  <a:srgbClr val="0070C0"/>
                </a:solidFill>
              </a:rPr>
              <a:t>abcdefgh</a:t>
            </a:r>
            <a:r>
              <a:rPr lang="pt-BR" dirty="0">
                <a:solidFill>
                  <a:srgbClr val="0070C0"/>
                </a:solidFill>
              </a:rPr>
              <a:t>'), </a:t>
            </a:r>
            <a:r>
              <a:rPr lang="pt-BR" dirty="0" err="1">
                <a:solidFill>
                  <a:srgbClr val="0070C0"/>
                </a:solidFill>
              </a:rPr>
              <a:t>np.random.randint</a:t>
            </a:r>
            <a:r>
              <a:rPr lang="pt-BR" dirty="0">
                <a:solidFill>
                  <a:srgbClr val="0070C0"/>
                </a:solidFill>
              </a:rPr>
              <a:t>(8, </a:t>
            </a:r>
            <a:r>
              <a:rPr lang="pt-BR" dirty="0" err="1">
                <a:solidFill>
                  <a:srgbClr val="0070C0"/>
                </a:solidFill>
              </a:rPr>
              <a:t>size</a:t>
            </a:r>
            <a:r>
              <a:rPr lang="pt-BR" dirty="0">
                <a:solidFill>
                  <a:srgbClr val="0070C0"/>
                </a:solidFill>
              </a:rPr>
              <a:t>=30)))</a:t>
            </a:r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pt-BR" dirty="0"/>
              <a:t>	</a:t>
            </a:r>
            <a:endParaRPr lang="pt-BR" dirty="0" smtClean="0"/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pt-BR" dirty="0" smtClean="0"/>
              <a:t>	</a:t>
            </a:r>
            <a:endParaRPr lang="pt-BR" b="1" dirty="0"/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pt-BR" b="1" dirty="0" smtClean="0"/>
              <a:t>Tempo estimado: </a:t>
            </a:r>
            <a:r>
              <a:rPr lang="pt-BR" dirty="0" smtClean="0"/>
              <a:t>10 minutos.</a:t>
            </a:r>
            <a:endParaRPr lang="pt-BR" b="1" dirty="0" smtClean="0"/>
          </a:p>
          <a:p>
            <a:pPr marL="233983" lvl="1" indent="0" fontAlgn="auto">
              <a:spcAft>
                <a:spcPts val="0"/>
              </a:spcAft>
              <a:buNone/>
            </a:pPr>
            <a:endParaRPr lang="pt-BR" dirty="0" smtClean="0"/>
          </a:p>
        </p:txBody>
      </p:sp>
      <p:grpSp>
        <p:nvGrpSpPr>
          <p:cNvPr id="8" name="Agrupar 7"/>
          <p:cNvGrpSpPr/>
          <p:nvPr/>
        </p:nvGrpSpPr>
        <p:grpSpPr>
          <a:xfrm>
            <a:off x="3466235" y="3146438"/>
            <a:ext cx="1000905" cy="2400282"/>
            <a:chOff x="8511230" y="2923200"/>
            <a:chExt cx="1000905" cy="2400282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6745" y="3299120"/>
              <a:ext cx="895390" cy="2024362"/>
            </a:xfrm>
            <a:prstGeom prst="rect">
              <a:avLst/>
            </a:prstGeom>
          </p:spPr>
        </p:pic>
        <p:sp>
          <p:nvSpPr>
            <p:cNvPr id="6" name="CaixaDeTexto 5"/>
            <p:cNvSpPr txBox="1"/>
            <p:nvPr/>
          </p:nvSpPr>
          <p:spPr>
            <a:xfrm>
              <a:off x="8511230" y="292320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OUTPUT</a:t>
              </a:r>
            </a:p>
          </p:txBody>
        </p:sp>
      </p:grpSp>
      <p:pic>
        <p:nvPicPr>
          <p:cNvPr id="4098" name="Picture 2" descr="Resultado de imagem para contado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329" y="2705313"/>
            <a:ext cx="3874387" cy="271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69513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95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6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Contando valores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80" y="2153359"/>
            <a:ext cx="7479369" cy="139388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762" y="590084"/>
            <a:ext cx="10286088" cy="388800"/>
          </a:xfrm>
        </p:spPr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2.5 – Convertendo </a:t>
            </a:r>
            <a:r>
              <a:rPr lang="pt-BR" dirty="0" err="1" smtClean="0">
                <a:solidFill>
                  <a:srgbClr val="525F6B"/>
                </a:solidFill>
              </a:rPr>
              <a:t>array</a:t>
            </a:r>
            <a:r>
              <a:rPr lang="pt-BR" dirty="0" smtClean="0">
                <a:solidFill>
                  <a:srgbClr val="525F6B"/>
                </a:solidFill>
              </a:rPr>
              <a:t> em </a:t>
            </a:r>
            <a:br>
              <a:rPr lang="pt-BR" dirty="0" smtClean="0">
                <a:solidFill>
                  <a:srgbClr val="525F6B"/>
                </a:solidFill>
              </a:rPr>
            </a:b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smtClean="0">
                <a:solidFill>
                  <a:srgbClr val="525F6B"/>
                </a:solidFill>
              </a:rPr>
              <a:t>                        </a:t>
            </a:r>
            <a:r>
              <a:rPr lang="pt-BR" dirty="0" err="1" smtClean="0">
                <a:solidFill>
                  <a:srgbClr val="525F6B"/>
                </a:solidFill>
              </a:rPr>
              <a:t>dataframe</a:t>
            </a:r>
            <a:r>
              <a:rPr lang="pt-BR" dirty="0" smtClean="0">
                <a:solidFill>
                  <a:srgbClr val="525F6B"/>
                </a:solidFill>
              </a:rPr>
              <a:t/>
            </a:r>
            <a:br>
              <a:rPr lang="pt-BR" dirty="0" smtClean="0">
                <a:solidFill>
                  <a:srgbClr val="525F6B"/>
                </a:solidFill>
              </a:rPr>
            </a:b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8762" y="201284"/>
            <a:ext cx="10450800" cy="388800"/>
          </a:xfrm>
        </p:spPr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5" name="Espaço Reservado para Conteúdo 7"/>
          <p:cNvSpPr txBox="1">
            <a:spLocks/>
          </p:cNvSpPr>
          <p:nvPr/>
        </p:nvSpPr>
        <p:spPr>
          <a:xfrm>
            <a:off x="258762" y="1436084"/>
            <a:ext cx="10450800" cy="4028716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z="2000" dirty="0" smtClean="0"/>
              <a:t>Converta </a:t>
            </a:r>
            <a:r>
              <a:rPr lang="pt-BR" sz="2000" dirty="0"/>
              <a:t>um </a:t>
            </a:r>
            <a:r>
              <a:rPr lang="pt-BR" sz="2000" dirty="0" err="1"/>
              <a:t>numpy</a:t>
            </a:r>
            <a:r>
              <a:rPr lang="pt-BR" sz="2000" dirty="0"/>
              <a:t> </a:t>
            </a:r>
            <a:r>
              <a:rPr lang="pt-BR" sz="2000" dirty="0" err="1"/>
              <a:t>array</a:t>
            </a:r>
            <a:r>
              <a:rPr lang="pt-BR" sz="2000" dirty="0"/>
              <a:t> em um </a:t>
            </a:r>
            <a:r>
              <a:rPr lang="pt-BR" sz="2000" dirty="0" err="1"/>
              <a:t>DataFrame</a:t>
            </a:r>
            <a:r>
              <a:rPr lang="pt-BR" sz="2000" dirty="0"/>
              <a:t> 7x5.</a:t>
            </a:r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pt-BR" sz="2000" dirty="0"/>
              <a:t>	</a:t>
            </a:r>
            <a:r>
              <a:rPr lang="pt-BR" sz="2000" dirty="0" smtClean="0">
                <a:solidFill>
                  <a:srgbClr val="0070C0"/>
                </a:solidFill>
              </a:rPr>
              <a:t>Input: </a:t>
            </a:r>
            <a:r>
              <a:rPr lang="pt-BR" sz="2000" dirty="0" err="1" smtClean="0">
                <a:solidFill>
                  <a:srgbClr val="0070C0"/>
                </a:solidFill>
              </a:rPr>
              <a:t>array</a:t>
            </a:r>
            <a:r>
              <a:rPr lang="pt-BR" sz="2000" dirty="0" smtClean="0">
                <a:solidFill>
                  <a:srgbClr val="0070C0"/>
                </a:solidFill>
              </a:rPr>
              <a:t> </a:t>
            </a:r>
            <a:r>
              <a:rPr lang="pt-BR" sz="2000" dirty="0">
                <a:solidFill>
                  <a:srgbClr val="0070C0"/>
                </a:solidFill>
              </a:rPr>
              <a:t>= </a:t>
            </a:r>
            <a:r>
              <a:rPr lang="pt-BR" sz="2000" dirty="0" err="1" smtClean="0">
                <a:solidFill>
                  <a:srgbClr val="0070C0"/>
                </a:solidFill>
              </a:rPr>
              <a:t>np.random.randint</a:t>
            </a:r>
            <a:r>
              <a:rPr lang="pt-BR" sz="2000" dirty="0" smtClean="0">
                <a:solidFill>
                  <a:srgbClr val="0070C0"/>
                </a:solidFill>
              </a:rPr>
              <a:t>(1</a:t>
            </a:r>
            <a:r>
              <a:rPr lang="pt-BR" sz="2000" dirty="0">
                <a:solidFill>
                  <a:srgbClr val="0070C0"/>
                </a:solidFill>
              </a:rPr>
              <a:t>, 10, 35</a:t>
            </a:r>
            <a:r>
              <a:rPr lang="pt-BR" sz="2000" dirty="0" smtClean="0">
                <a:solidFill>
                  <a:srgbClr val="0070C0"/>
                </a:solidFill>
              </a:rPr>
              <a:t>)</a:t>
            </a:r>
            <a:endParaRPr lang="pt-BR" sz="2000" dirty="0">
              <a:solidFill>
                <a:srgbClr val="0070C0"/>
              </a:solidFill>
            </a:endParaRPr>
          </a:p>
          <a:p>
            <a:pPr marL="0" indent="0" algn="just" fontAlgn="auto">
              <a:spcAft>
                <a:spcPts val="0"/>
              </a:spcAft>
              <a:buNone/>
            </a:pPr>
            <a:endParaRPr lang="pt-BR" sz="2000" dirty="0" smtClean="0"/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pt-BR" sz="2000" b="1" dirty="0" smtClean="0"/>
              <a:t>Tempo estimado: </a:t>
            </a:r>
            <a:r>
              <a:rPr lang="pt-BR" sz="2000" dirty="0" smtClean="0"/>
              <a:t>10 minutos.</a:t>
            </a:r>
            <a:endParaRPr lang="pt-BR" sz="2000" b="1" dirty="0" smtClean="0"/>
          </a:p>
          <a:p>
            <a:pPr lvl="1" fontAlgn="auto">
              <a:spcAft>
                <a:spcPts val="0"/>
              </a:spcAft>
            </a:pPr>
            <a:endParaRPr lang="pt-BR" sz="1800" dirty="0" smtClean="0"/>
          </a:p>
        </p:txBody>
      </p:sp>
      <p:grpSp>
        <p:nvGrpSpPr>
          <p:cNvPr id="7" name="Agrupar 6"/>
          <p:cNvGrpSpPr/>
          <p:nvPr/>
        </p:nvGrpSpPr>
        <p:grpSpPr>
          <a:xfrm>
            <a:off x="3165510" y="3334761"/>
            <a:ext cx="1948413" cy="2389239"/>
            <a:chOff x="7718099" y="2830171"/>
            <a:chExt cx="1948413" cy="2389239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8099" y="3287371"/>
              <a:ext cx="1948413" cy="1932039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8235105" y="2830171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OUTPUT</a:t>
              </a:r>
            </a:p>
          </p:txBody>
        </p:sp>
      </p:grpSp>
      <p:pic>
        <p:nvPicPr>
          <p:cNvPr id="5122" name="Picture 2" descr="Resultado de imagem para conversÃ£o de valo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449" y="3153625"/>
            <a:ext cx="3902843" cy="219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191502" y="271493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7149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Convertendo </a:t>
            </a:r>
            <a:r>
              <a:rPr lang="pt-BR" dirty="0" err="1" smtClean="0">
                <a:solidFill>
                  <a:srgbClr val="525F6B"/>
                </a:solidFill>
              </a:rPr>
              <a:t>array</a:t>
            </a:r>
            <a:r>
              <a:rPr lang="pt-BR" dirty="0" smtClean="0">
                <a:solidFill>
                  <a:srgbClr val="525F6B"/>
                </a:solidFill>
              </a:rPr>
              <a:t> em </a:t>
            </a:r>
            <a:br>
              <a:rPr lang="pt-BR" dirty="0" smtClean="0">
                <a:solidFill>
                  <a:srgbClr val="525F6B"/>
                </a:solidFill>
              </a:rPr>
            </a:b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smtClean="0">
                <a:solidFill>
                  <a:srgbClr val="525F6B"/>
                </a:solidFill>
              </a:rPr>
              <a:t>                  </a:t>
            </a:r>
            <a:r>
              <a:rPr lang="pt-BR" dirty="0" err="1" smtClean="0">
                <a:solidFill>
                  <a:srgbClr val="525F6B"/>
                </a:solidFill>
              </a:rPr>
              <a:t>dataframe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06" y="2303462"/>
            <a:ext cx="8227489" cy="147473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191502" y="271493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7149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2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2.6 – Comprando um apartamento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5" name="Espaço Reservado para Conteúdo 7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z="2000" dirty="0" smtClean="0"/>
              <a:t>Uma pessoa quer comprar um apartamento, e deseja ver as melhores opções. Mostre os dados em um </a:t>
            </a:r>
            <a:r>
              <a:rPr lang="pt-BR" sz="2000" dirty="0" err="1" smtClean="0"/>
              <a:t>Dataframe</a:t>
            </a:r>
            <a:r>
              <a:rPr lang="pt-BR" sz="2000" dirty="0" smtClean="0"/>
              <a:t> com as seguintes condições:</a:t>
            </a:r>
          </a:p>
          <a:p>
            <a:pPr lvl="1" algn="just" fontAlgn="auto">
              <a:spcAft>
                <a:spcPts val="0"/>
              </a:spcAft>
            </a:pPr>
            <a:r>
              <a:rPr lang="pt-BR" sz="1800" dirty="0" smtClean="0"/>
              <a:t>O apartamento deve ser no bairro Botafogo;</a:t>
            </a:r>
          </a:p>
          <a:p>
            <a:pPr lvl="1" algn="just" fontAlgn="auto">
              <a:spcAft>
                <a:spcPts val="0"/>
              </a:spcAft>
            </a:pPr>
            <a:r>
              <a:rPr lang="pt-BR" sz="1800" dirty="0" smtClean="0"/>
              <a:t>Deve ter no mínimo 2 quartos;</a:t>
            </a:r>
          </a:p>
          <a:p>
            <a:pPr lvl="1" algn="just" fontAlgn="auto">
              <a:spcAft>
                <a:spcPts val="0"/>
              </a:spcAft>
            </a:pPr>
            <a:r>
              <a:rPr lang="pt-BR" sz="1800" dirty="0" smtClean="0"/>
              <a:t>Mostre as 5 opções de menor preço;</a:t>
            </a:r>
            <a:r>
              <a:rPr lang="pt-BR" sz="2000" dirty="0" smtClean="0"/>
              <a:t>	</a:t>
            </a:r>
            <a:endParaRPr lang="pt-BR" sz="2000" b="1" dirty="0"/>
          </a:p>
          <a:p>
            <a:pPr algn="just" fontAlgn="auto">
              <a:spcAft>
                <a:spcPts val="0"/>
              </a:spcAft>
            </a:pPr>
            <a:r>
              <a:rPr lang="pt-BR" sz="2000" b="1" dirty="0" smtClean="0"/>
              <a:t>Tempo estimado: </a:t>
            </a:r>
            <a:r>
              <a:rPr lang="pt-BR" sz="2000" dirty="0" smtClean="0"/>
              <a:t>20 minutos.</a:t>
            </a:r>
            <a:endParaRPr lang="pt-BR" sz="2000" b="1" dirty="0" smtClean="0"/>
          </a:p>
          <a:p>
            <a:pPr lvl="1" fontAlgn="auto">
              <a:spcAft>
                <a:spcPts val="0"/>
              </a:spcAft>
            </a:pPr>
            <a:endParaRPr lang="pt-BR" sz="1800" dirty="0" smtClean="0"/>
          </a:p>
        </p:txBody>
      </p:sp>
      <p:pic>
        <p:nvPicPr>
          <p:cNvPr id="1026" name="Picture 2" descr="Resultado de imagem para bairro botaf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24" y="2439931"/>
            <a:ext cx="4022102" cy="268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1" y="4354973"/>
            <a:ext cx="5077510" cy="96061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694316" y="4057303"/>
            <a:ext cx="914400" cy="2676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4571" t="33261" r="11072" b="15503"/>
          <a:stretch/>
        </p:blipFill>
        <p:spPr>
          <a:xfrm>
            <a:off x="9191502" y="271493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7149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Comprando um apartamento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30" y="2366000"/>
            <a:ext cx="7795587" cy="13467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25F6B"/>
                </a:solidFill>
              </a:rPr>
              <a:t>Series</a:t>
            </a: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No exemplo acima, uma Series foi criada com cinco valores. A coluna da esquerda são os índices (index) e a coluna da direita os valores.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Uma Series pode ter também um atributo </a:t>
            </a:r>
            <a:r>
              <a:rPr lang="pt-BR" b="1" dirty="0" err="1" smtClean="0"/>
              <a:t>name</a:t>
            </a:r>
            <a:r>
              <a:rPr lang="pt-BR" dirty="0" smtClean="0"/>
              <a:t>, como visto acima.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00" y="1296000"/>
            <a:ext cx="5685874" cy="21802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3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2.7 – Comprando um carro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5" name="Espaço Reservado para Conteúdo 7"/>
          <p:cNvSpPr txBox="1">
            <a:spLocks/>
          </p:cNvSpPr>
          <p:nvPr/>
        </p:nvSpPr>
        <p:spPr>
          <a:xfrm>
            <a:off x="258762" y="1296000"/>
            <a:ext cx="10044004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Uma pessoa quer comprar um carro, e deseja ver as opções mais econômicas. Mostre os dados em um </a:t>
            </a:r>
            <a:r>
              <a:rPr lang="pt-BR" dirty="0" err="1" smtClean="0"/>
              <a:t>Dataframe</a:t>
            </a:r>
            <a:r>
              <a:rPr lang="pt-BR" dirty="0" smtClean="0"/>
              <a:t> com as seguintes condições:</a:t>
            </a:r>
          </a:p>
          <a:p>
            <a:pPr lvl="1" algn="just" fontAlgn="auto">
              <a:spcAft>
                <a:spcPts val="0"/>
              </a:spcAft>
            </a:pPr>
            <a:r>
              <a:rPr lang="pt-BR" dirty="0" smtClean="0"/>
              <a:t>Deve ser um carro com 5 lugares;</a:t>
            </a:r>
          </a:p>
          <a:p>
            <a:pPr lvl="1" algn="just" fontAlgn="auto">
              <a:spcAft>
                <a:spcPts val="0"/>
              </a:spcAft>
            </a:pPr>
            <a:r>
              <a:rPr lang="pt-BR" dirty="0" smtClean="0"/>
              <a:t>Selecione os 10 carros com maior MPG(Miles </a:t>
            </a:r>
            <a:r>
              <a:rPr lang="pt-BR" dirty="0"/>
              <a:t>Per </a:t>
            </a:r>
            <a:r>
              <a:rPr lang="pt-BR" dirty="0" err="1" smtClean="0"/>
              <a:t>Gallon</a:t>
            </a:r>
            <a:r>
              <a:rPr lang="pt-BR" dirty="0" smtClean="0"/>
              <a:t>) na cidade;</a:t>
            </a:r>
          </a:p>
          <a:p>
            <a:pPr lvl="1" algn="just" fontAlgn="auto">
              <a:spcAft>
                <a:spcPts val="0"/>
              </a:spcAft>
            </a:pPr>
            <a:r>
              <a:rPr lang="pt-BR" dirty="0" smtClean="0"/>
              <a:t>Dos 10 mais econômicos, mostre os 5 modelos mais baratos;</a:t>
            </a:r>
          </a:p>
          <a:p>
            <a:pPr lvl="1" algn="just" fontAlgn="auto">
              <a:spcAft>
                <a:spcPts val="0"/>
              </a:spcAft>
            </a:pPr>
            <a:r>
              <a:rPr lang="pt-BR" dirty="0" smtClean="0"/>
              <a:t>Mostre somente </a:t>
            </a:r>
            <a:r>
              <a:rPr lang="pt-BR" dirty="0"/>
              <a:t>as colunas </a:t>
            </a:r>
            <a:r>
              <a:rPr lang="pt-BR" i="1" dirty="0"/>
              <a:t>'</a:t>
            </a:r>
            <a:r>
              <a:rPr lang="pt-BR" i="1" dirty="0" err="1"/>
              <a:t>Manufacturer</a:t>
            </a:r>
            <a:r>
              <a:rPr lang="pt-BR" i="1" dirty="0"/>
              <a:t>','</a:t>
            </a:r>
            <a:r>
              <a:rPr lang="pt-BR" i="1" dirty="0" err="1"/>
              <a:t>Make</a:t>
            </a:r>
            <a:r>
              <a:rPr lang="pt-BR" i="1" dirty="0"/>
              <a:t>','</a:t>
            </a:r>
            <a:r>
              <a:rPr lang="pt-BR" i="1" dirty="0" err="1"/>
              <a:t>Price</a:t>
            </a:r>
            <a:r>
              <a:rPr lang="pt-BR" i="1" dirty="0"/>
              <a:t>','MPG.</a:t>
            </a:r>
            <a:r>
              <a:rPr lang="pt-BR" i="1" dirty="0" err="1"/>
              <a:t>city</a:t>
            </a:r>
            <a:r>
              <a:rPr lang="pt-BR" i="1" dirty="0"/>
              <a:t>','</a:t>
            </a:r>
            <a:r>
              <a:rPr lang="pt-BR" i="1" dirty="0" err="1"/>
              <a:t>Type</a:t>
            </a:r>
            <a:r>
              <a:rPr lang="pt-BR" i="1" dirty="0"/>
              <a:t>','</a:t>
            </a:r>
            <a:r>
              <a:rPr lang="pt-BR" i="1" dirty="0" err="1"/>
              <a:t>Passengers</a:t>
            </a:r>
            <a:r>
              <a:rPr lang="pt-BR" i="1" dirty="0"/>
              <a:t>'</a:t>
            </a:r>
            <a:endParaRPr lang="pt-BR" sz="1800" i="1" dirty="0"/>
          </a:p>
          <a:p>
            <a:pPr algn="just" fontAlgn="auto">
              <a:spcAft>
                <a:spcPts val="0"/>
              </a:spcAft>
            </a:pPr>
            <a:r>
              <a:rPr lang="pt-BR" b="1" dirty="0" smtClean="0"/>
              <a:t>Tempo estimado: </a:t>
            </a:r>
            <a:r>
              <a:rPr lang="pt-BR" dirty="0" smtClean="0"/>
              <a:t>20 minutos.</a:t>
            </a:r>
            <a:endParaRPr lang="pt-BR" b="1" dirty="0" smtClean="0"/>
          </a:p>
          <a:p>
            <a:pPr lvl="1" fontAlgn="auto">
              <a:spcAft>
                <a:spcPts val="0"/>
              </a:spcAft>
            </a:pPr>
            <a:endParaRPr lang="pt-BR" dirty="0" smtClean="0"/>
          </a:p>
        </p:txBody>
      </p:sp>
      <p:sp>
        <p:nvSpPr>
          <p:cNvPr id="12" name="CaixaDeTexto 11"/>
          <p:cNvSpPr txBox="1"/>
          <p:nvPr/>
        </p:nvSpPr>
        <p:spPr>
          <a:xfrm>
            <a:off x="2891385" y="3852351"/>
            <a:ext cx="914400" cy="2676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42" y="4201389"/>
            <a:ext cx="5130877" cy="968234"/>
          </a:xfrm>
          <a:prstGeom prst="rect">
            <a:avLst/>
          </a:prstGeom>
        </p:spPr>
      </p:pic>
      <p:pic>
        <p:nvPicPr>
          <p:cNvPr id="2050" name="Picture 2" descr="Resultado de imagem para hyundai excel 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36" y="3365440"/>
            <a:ext cx="2800459" cy="20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Comprando um carro</a:t>
            </a:r>
            <a:br>
              <a:rPr lang="pt-BR" dirty="0" smtClean="0">
                <a:solidFill>
                  <a:srgbClr val="525F6B"/>
                </a:solidFill>
              </a:rPr>
            </a:b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51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72" y="2175642"/>
            <a:ext cx="7109022" cy="174332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395248" y="1962807"/>
            <a:ext cx="7717221" cy="12927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95248" y="3255579"/>
            <a:ext cx="7717221" cy="7725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Visualização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Podemos salvar o nosso </a:t>
            </a:r>
            <a:r>
              <a:rPr lang="pt-BR" dirty="0" err="1" smtClean="0"/>
              <a:t>DataFrame</a:t>
            </a:r>
            <a:r>
              <a:rPr lang="pt-BR" dirty="0" smtClean="0"/>
              <a:t> em um formato específico de arquivo, da mesma forma como fazemos para ler os arquivos. Utilizamos, aqui, o método </a:t>
            </a:r>
            <a:r>
              <a:rPr lang="pt-BR" b="1" dirty="0" smtClean="0"/>
              <a:t>.</a:t>
            </a:r>
            <a:r>
              <a:rPr lang="pt-BR" b="1" dirty="0" err="1" smtClean="0"/>
              <a:t>to</a:t>
            </a:r>
            <a:r>
              <a:rPr lang="pt-BR" b="1" dirty="0" smtClean="0"/>
              <a:t>_&lt;TAB&gt;</a:t>
            </a:r>
            <a:r>
              <a:rPr lang="pt-BR" dirty="0" smtClean="0"/>
              <a:t>. Verifique quais os tipos de dados que podem ser utilizados.</a:t>
            </a:r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No nosso exemplo, vamos utilizar o método </a:t>
            </a:r>
            <a:r>
              <a:rPr lang="pt-BR" b="1" dirty="0" smtClean="0"/>
              <a:t>.</a:t>
            </a:r>
            <a:r>
              <a:rPr lang="pt-BR" b="1" dirty="0" err="1" smtClean="0"/>
              <a:t>to_csv</a:t>
            </a:r>
            <a:r>
              <a:rPr lang="pt-BR" b="1" dirty="0" smtClean="0"/>
              <a:t>()</a:t>
            </a:r>
            <a:r>
              <a:rPr lang="pt-BR" dirty="0" smtClean="0"/>
              <a:t> para salvarmos o nosso </a:t>
            </a:r>
            <a:r>
              <a:rPr lang="pt-BR" dirty="0" err="1" smtClean="0"/>
              <a:t>DataFrame</a:t>
            </a:r>
            <a:r>
              <a:rPr lang="pt-BR" dirty="0" smtClean="0"/>
              <a:t> em um novo .</a:t>
            </a:r>
            <a:r>
              <a:rPr lang="pt-BR" dirty="0" err="1" smtClean="0"/>
              <a:t>csv</a:t>
            </a:r>
            <a:r>
              <a:rPr lang="pt-BR" dirty="0" smtClean="0"/>
              <a:t>.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Para verificar se tudo está ok, basta utilizar novamente o método </a:t>
            </a:r>
            <a:r>
              <a:rPr lang="pt-BR" b="1" dirty="0" smtClean="0"/>
              <a:t>.</a:t>
            </a:r>
            <a:r>
              <a:rPr lang="pt-BR" b="1" dirty="0" err="1" smtClean="0"/>
              <a:t>read_csv</a:t>
            </a:r>
            <a:r>
              <a:rPr lang="pt-BR" b="1" dirty="0" smtClean="0"/>
              <a:t>()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74" y="2986607"/>
            <a:ext cx="8029575" cy="11906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1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525F6B"/>
                </a:solidFill>
              </a:rPr>
              <a:t>Visualização</a:t>
            </a:r>
            <a:r>
              <a:rPr lang="en-GB" dirty="0" smtClean="0">
                <a:solidFill>
                  <a:srgbClr val="525F6B"/>
                </a:solidFill>
              </a:rPr>
              <a:t> de dados</a:t>
            </a:r>
            <a:endParaRPr lang="en-GB" dirty="0">
              <a:solidFill>
                <a:srgbClr val="525F6B"/>
              </a:solidFill>
            </a:endParaRP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O pandas oferece a possibilidade de visualizar dados através de métodos construídos com base no </a:t>
            </a:r>
            <a:r>
              <a:rPr lang="pt-BR" b="1" dirty="0" err="1" smtClean="0"/>
              <a:t>matplotlib</a:t>
            </a:r>
            <a:r>
              <a:rPr lang="pt-BR" dirty="0" smtClean="0"/>
              <a:t>. É recomendado utilizar diretamente o </a:t>
            </a:r>
            <a:r>
              <a:rPr lang="pt-BR" dirty="0" err="1" smtClean="0"/>
              <a:t>matplotlib</a:t>
            </a:r>
            <a:r>
              <a:rPr lang="pt-BR" dirty="0" smtClean="0"/>
              <a:t>, caso queira ter mais liberdade de visualização.</a:t>
            </a:r>
          </a:p>
          <a:p>
            <a:pPr algn="just" fontAlgn="auto">
              <a:spcAft>
                <a:spcPts val="0"/>
              </a:spcAft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É importante ressaltar que ambos Series e </a:t>
            </a:r>
            <a:r>
              <a:rPr lang="pt-BR" dirty="0" err="1" smtClean="0"/>
              <a:t>DataFrame</a:t>
            </a:r>
            <a:r>
              <a:rPr lang="pt-BR" dirty="0" smtClean="0"/>
              <a:t> possuem o método </a:t>
            </a:r>
            <a:r>
              <a:rPr lang="pt-BR" b="1" dirty="0" smtClean="0"/>
              <a:t>.</a:t>
            </a:r>
            <a:r>
              <a:rPr lang="pt-BR" b="1" dirty="0" err="1" smtClean="0"/>
              <a:t>plot</a:t>
            </a:r>
            <a:r>
              <a:rPr lang="pt-BR" b="1" dirty="0" smtClean="0"/>
              <a:t>()</a:t>
            </a:r>
            <a:r>
              <a:rPr lang="pt-BR" dirty="0" smtClean="0"/>
              <a:t>, que também é um atributo e pode ser usado para gerar visualização de diversos tipos, como histograma, área, pizza e dispersão, com os métodos </a:t>
            </a:r>
            <a:r>
              <a:rPr lang="pt-BR" b="1" dirty="0" smtClean="0"/>
              <a:t>.</a:t>
            </a:r>
            <a:r>
              <a:rPr lang="pt-BR" b="1" dirty="0" err="1" smtClean="0"/>
              <a:t>hist</a:t>
            </a:r>
            <a:r>
              <a:rPr lang="pt-BR" b="1" dirty="0" smtClean="0"/>
              <a:t>()</a:t>
            </a:r>
            <a:r>
              <a:rPr lang="pt-BR" dirty="0" smtClean="0"/>
              <a:t>, </a:t>
            </a:r>
            <a:r>
              <a:rPr lang="pt-BR" b="1" dirty="0" smtClean="0"/>
              <a:t>.</a:t>
            </a:r>
            <a:r>
              <a:rPr lang="pt-BR" b="1" dirty="0" err="1" smtClean="0"/>
              <a:t>area</a:t>
            </a:r>
            <a:r>
              <a:rPr lang="pt-BR" b="1" dirty="0" smtClean="0"/>
              <a:t>()</a:t>
            </a:r>
            <a:r>
              <a:rPr lang="pt-BR" dirty="0" smtClean="0"/>
              <a:t>, </a:t>
            </a:r>
            <a:r>
              <a:rPr lang="pt-BR" b="1" dirty="0" smtClean="0"/>
              <a:t>.pie()</a:t>
            </a:r>
            <a:r>
              <a:rPr lang="pt-BR" dirty="0" smtClean="0"/>
              <a:t> e </a:t>
            </a:r>
            <a:r>
              <a:rPr lang="pt-BR" b="1" dirty="0" smtClean="0"/>
              <a:t>.</a:t>
            </a:r>
            <a:r>
              <a:rPr lang="pt-BR" b="1" dirty="0" err="1" smtClean="0"/>
              <a:t>scatter</a:t>
            </a:r>
            <a:r>
              <a:rPr lang="pt-BR" b="1" dirty="0" smtClean="0"/>
              <a:t>()</a:t>
            </a:r>
            <a:r>
              <a:rPr lang="pt-BR" dirty="0" smtClean="0"/>
              <a:t>, respectivamente.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Visualização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Para verificar a distribuição de preços dos apartamentos no nosso arquivo dados.csv, utilizamos:</a:t>
            </a:r>
          </a:p>
          <a:p>
            <a:pPr algn="just"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49" y="1927837"/>
            <a:ext cx="5838825" cy="2905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Visualização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Por padrão, o método divide os dados em 10 partes, mas é possível especificar um valor para a plotagem. Ainda podemos especificar as cores das bordas, que por padrão são transparentes. 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24" y="2129193"/>
            <a:ext cx="5857875" cy="29527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Visualização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Podemos usar os valores de contagem de cada em um gráfico de barras ou horizontais e colocar título nos mesmos. 	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178246"/>
            <a:ext cx="6010060" cy="298819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647" y="2826246"/>
            <a:ext cx="6024978" cy="26385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2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525F6B"/>
                </a:solidFill>
              </a:rPr>
              <a:t>Visualização</a:t>
            </a:r>
            <a:r>
              <a:rPr lang="en-GB" dirty="0">
                <a:solidFill>
                  <a:srgbClr val="525F6B"/>
                </a:solidFill>
              </a:rPr>
              <a:t> de dados</a:t>
            </a:r>
          </a:p>
        </p:txBody>
      </p:sp>
      <p:sp>
        <p:nvSpPr>
          <p:cNvPr id="12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Um gráfico de dispersão pode ser usado, especificando-se quais colunas estarão nos eixos x e y.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24" y="1846875"/>
            <a:ext cx="5705475" cy="30670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25F6B"/>
                </a:solidFill>
              </a:rPr>
              <a:t>Series</a:t>
            </a:r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mtClean="0"/>
              <a:t>Podemos acessar alguns atributos fundamentais de uma Series de forma simplificada. Por exemplo:</a:t>
            </a:r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050" y="2323304"/>
            <a:ext cx="5146223" cy="187032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25F6B"/>
                </a:solidFill>
              </a:rPr>
              <a:t>Series</a:t>
            </a: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dirty="0" smtClean="0"/>
              <a:t>Como dito anteriormente, o pandas cria índices automaticamente quando não passamos índices específicos. Porém, pode ser conveniente atribuir um índice diferente do padrão. 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 smtClean="0"/>
          </a:p>
          <a:p>
            <a:pPr algn="just" fontAlgn="auto">
              <a:spcAft>
                <a:spcPts val="0"/>
              </a:spcAft>
            </a:pPr>
            <a:r>
              <a:rPr lang="pt-BR" dirty="0" smtClean="0"/>
              <a:t>Acima, utilizamos nomes para que possamos referenciar cada valor. Assim, podemos acessar os valores por seus rótulos: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 smtClean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86" y="1929549"/>
            <a:ext cx="7949634" cy="201182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20" y="4743765"/>
            <a:ext cx="3283283" cy="721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7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25F6B"/>
                </a:solidFill>
              </a:rPr>
              <a:t>Series</a:t>
            </a: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mtClean="0"/>
              <a:t>Outra facilidade oferecida por esse tipo de estrutura são seus métodos que fornecem informações estatísticas sobre os seus valores como a média </a:t>
            </a:r>
            <a:r>
              <a:rPr lang="pt-BR" b="1" smtClean="0"/>
              <a:t>.mean()</a:t>
            </a:r>
            <a:r>
              <a:rPr lang="pt-BR" smtClean="0"/>
              <a:t> e o desvio padrão </a:t>
            </a:r>
            <a:r>
              <a:rPr lang="pt-BR" b="1" smtClean="0"/>
              <a:t>.std()</a:t>
            </a:r>
            <a:r>
              <a:rPr lang="pt-BR" smtClean="0"/>
              <a:t>.</a:t>
            </a:r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mtClean="0"/>
          </a:p>
          <a:p>
            <a:pPr fontAlgn="auto">
              <a:spcAft>
                <a:spcPts val="0"/>
              </a:spcAft>
            </a:pPr>
            <a:r>
              <a:rPr lang="pt-BR" smtClean="0"/>
              <a:t>É possível resumir brevemente as estatísticas dos dados através do método </a:t>
            </a:r>
            <a:r>
              <a:rPr lang="pt-BR" b="1" smtClean="0"/>
              <a:t>.describe()</a:t>
            </a:r>
            <a:r>
              <a:rPr lang="pt-BR" smtClean="0"/>
              <a:t>.</a:t>
            </a:r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369" y="2005580"/>
            <a:ext cx="4390321" cy="95845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97" y="3380400"/>
            <a:ext cx="2612730" cy="231009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25F6B"/>
                </a:solidFill>
              </a:rPr>
              <a:t>Series</a:t>
            </a:r>
          </a:p>
        </p:txBody>
      </p:sp>
      <p:sp>
        <p:nvSpPr>
          <p:cNvPr id="11" name="Espaço Reservado para Conteúdo 4"/>
          <p:cNvSpPr txBox="1">
            <a:spLocks/>
          </p:cNvSpPr>
          <p:nvPr/>
        </p:nvSpPr>
        <p:spPr>
          <a:xfrm>
            <a:off x="258762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mtClean="0"/>
              <a:t>Ainda é possível aplicarmos alguma expressões matemáticas e funções matemáticas do NumPy:</a:t>
            </a:r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92" y="1684800"/>
            <a:ext cx="2122659" cy="206303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81" y="1684800"/>
            <a:ext cx="2934793" cy="198068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021" y="4136634"/>
            <a:ext cx="3850504" cy="113713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Bosch NG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CtP/ETS</OrgInhalt>
      <Wert>CtP/ETS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/>
      <Wert/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Ltda 2019. Reserves all rights even in the event of industrial property rights. We reserve all rights of disposal such as copying and passing on to third parties</OrgInhalt>
      <Wert>© Robert Bosch Ltda 2019. Reserves all rights even in the event of industrial property rights. We reserve all rights of disposal such as copying and passing on to third parties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2019-08-12</OrgInhalt>
      <Wert>2019-08-12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>Powertrain Solutions</OrgInhalt>
      <Wert>Powertrain Solutions</Wert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</Template>
  <TotalTime>0</TotalTime>
  <Words>2444</Words>
  <Application>Microsoft Office PowerPoint</Application>
  <PresentationFormat>Personalizar</PresentationFormat>
  <Paragraphs>373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Bosch Office Sans</vt:lpstr>
      <vt:lpstr>Calibri</vt:lpstr>
      <vt:lpstr>Wingdings 3</vt:lpstr>
      <vt:lpstr>Bosch NG</vt:lpstr>
      <vt:lpstr>Pandas</vt:lpstr>
      <vt:lpstr>Series</vt:lpstr>
      <vt:lpstr>Exercício 2.1 – Criando Series</vt:lpstr>
      <vt:lpstr>Correção – Criando Series</vt:lpstr>
      <vt:lpstr>Series</vt:lpstr>
      <vt:lpstr>Series</vt:lpstr>
      <vt:lpstr>Series</vt:lpstr>
      <vt:lpstr>Series</vt:lpstr>
      <vt:lpstr>Series</vt:lpstr>
      <vt:lpstr>Series</vt:lpstr>
      <vt:lpstr>DataFrame</vt:lpstr>
      <vt:lpstr>DataFrame</vt:lpstr>
      <vt:lpstr>Exercício 2.2 – Criando dataframe</vt:lpstr>
      <vt:lpstr>Correção – Criando 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DataFrame</vt:lpstr>
      <vt:lpstr>Leitura de dados</vt:lpstr>
      <vt:lpstr>Leitura de dados</vt:lpstr>
      <vt:lpstr>Leitura de dados</vt:lpstr>
      <vt:lpstr>Leitura de dados</vt:lpstr>
      <vt:lpstr>Leitura de dados</vt:lpstr>
      <vt:lpstr>Leitura de dados</vt:lpstr>
      <vt:lpstr>Exercício 2.3 – Importando dados</vt:lpstr>
      <vt:lpstr>Correção – Importando dados</vt:lpstr>
      <vt:lpstr>Manipulação de dados</vt:lpstr>
      <vt:lpstr>Manipulação de dados</vt:lpstr>
      <vt:lpstr>Manipulação de dados</vt:lpstr>
      <vt:lpstr>Manipulação de dados</vt:lpstr>
      <vt:lpstr>Manipulação de dados</vt:lpstr>
      <vt:lpstr>Manipulação de dados</vt:lpstr>
      <vt:lpstr>Manipulação de dados</vt:lpstr>
      <vt:lpstr>Manipulação de dados</vt:lpstr>
      <vt:lpstr>Manipulação de dados</vt:lpstr>
      <vt:lpstr>Exercício 2.4 – Contando valores</vt:lpstr>
      <vt:lpstr>Correção – Contando valores</vt:lpstr>
      <vt:lpstr>Exercício 2.5 – Convertendo array em                           dataframe </vt:lpstr>
      <vt:lpstr>Correção – Convertendo array em                     dataframe</vt:lpstr>
      <vt:lpstr>Exercício 2.6 – Comprando um apartamento</vt:lpstr>
      <vt:lpstr>Correção – Comprando um apartamento</vt:lpstr>
      <vt:lpstr>Exercício 2.7 – Comprando um carro</vt:lpstr>
      <vt:lpstr>Correção – Comprando um carro </vt:lpstr>
      <vt:lpstr>Visualização de dados</vt:lpstr>
      <vt:lpstr>Visualização de dados</vt:lpstr>
      <vt:lpstr>Visualização de dados</vt:lpstr>
      <vt:lpstr>Visualização de dados</vt:lpstr>
      <vt:lpstr>Visualização de dados</vt:lpstr>
      <vt:lpstr>Visualização de dados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Martins Joao (CtP/ETS)</dc:creator>
  <cp:lastModifiedBy>Lima Queila (CtP/ETS)</cp:lastModifiedBy>
  <cp:revision>65</cp:revision>
  <dcterms:created xsi:type="dcterms:W3CDTF">2019-08-12T18:17:12Z</dcterms:created>
  <dcterms:modified xsi:type="dcterms:W3CDTF">2022-04-28T18:23:37Z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